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86A6B-1354-4A19-8851-F9FACD5DC540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5B0E0-4265-43D7-8B7D-D627B1D30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324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E44C5-FA99-4680-9B86-B28965A57CB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33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2936B-1683-9764-49B1-03225E899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19BAD-4C3D-1076-BD02-2898D004EB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16FD27-1090-C9CD-9BB7-85692461A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167897-86EA-B734-8E2A-71D334F84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6037B4-2CB4-888E-0A2C-E20840EBC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12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30BA1-48CF-522C-1A05-69B32A541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EF9BC-E745-2051-2AF7-19B684D1B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EF9220-F494-CA69-2D92-62E8BD94C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A8BEF-15E6-DBA8-BB68-D629043CB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97A697-003E-7DE4-1E5E-2ABBB7CDA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41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582D2-9E6A-1737-323D-05C467FB5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A94D46-634D-A24D-3508-EE35CCAEC8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20BA5-600D-DA49-8E2B-220667AB6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36CAA0-6C59-AB7E-FD2E-F88710109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59472-1137-DDDF-6042-D395C8139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526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2926C-8F04-7278-8D29-B056C9648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1763E-1EF9-46F0-F04A-943472C21B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1A05B1-02AA-82F3-4F79-58425F1386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8A75B6-27F0-BB5C-DB94-A292CABF7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BEBC3A-4A91-CE09-EDD2-5232BAAE0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04010A-7569-3EBE-404B-3264084AD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452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546A5-E6A5-4252-084B-C453C04F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13C5B7-2973-2E0B-6DEF-65997F7A1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336F05-3A33-8D24-1919-1E4BF6CA82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9A306D-A8C2-0B3A-D31A-BE5628ED12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61A70C-7744-A00C-0C96-D6D8E44584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D5495B-B1B0-2368-30FE-59ADE9165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96CD78-6603-B34D-F0FD-9FC1FCF41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110C15-7F26-9249-7D27-17EA9E832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771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C41A6-BF89-E459-0E74-42013D379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17D7F3-C779-CD6B-FDA6-1CC1F0CC3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E0AB2F-A14A-3DED-0FAC-0FAB53254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CEEF96-E15D-9627-5FC5-81E0E54B4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720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FD4628-E400-79B0-0C9B-D92E6784F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33B4FA-9043-E3AA-D41D-1EA03E86E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DD1FD7-FDDD-8DE0-12CA-EF499BE3E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616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C4C4E-A59A-6A37-C6A9-D048DA1E1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8FABF-224C-6BE6-568C-157B9FB3A3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B0785-A59C-3E8B-1DDB-16DF600C29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9DFDA0-D362-650A-218A-BFFCE9239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BCFAF1-469F-6172-4867-11FAA6279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C51141-2AB9-22D6-6792-F773C78ED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448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B5DC4-AEBE-C4F9-ECB8-117A8BF20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15C96D-85F6-8895-1959-60626D7C7A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D40995-3345-A55B-3384-5FEAB9A29F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2996F0-7072-B7BC-0EFE-62A133EC7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A69C8D-2CB4-9D21-5454-4528787AB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8CCCFE-EDB9-263A-EA74-7EDD4D9CC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349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FB4A6-3FFE-84FC-9E0D-6005912FA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C50409-7191-45A9-3D98-68EF1C3D58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962DD-7D3E-09E1-0EF1-AB10B78C9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39923-8119-0DA2-593D-95236B79A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E579F-38B2-5DB2-B835-3B15BAF6E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859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8C8C6A-D5F8-BBB0-0F67-92341AE8AA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38E9A9-5D5E-5815-FFE4-5C64851EC3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E06BA-5613-1B65-83E6-4F1E2334C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4F13F-23DB-3A33-021F-EE694768E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95C7E-D37F-EC0E-366A-A3751B5F0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934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DD7EEB-4978-6259-9320-20AD1F4EB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844215-0401-2615-5D2E-90DD5C78A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2C54C-70CE-A4BC-B19F-F909D883CA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9BA4F7-69BB-46E3-8FCC-D2694C6E1F5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2DF42-598B-1A4E-BEE3-C1E21B8EE6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DEA25-69D7-659D-9A24-B39850ECC8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3610DA-B5B7-499E-AC87-1C674A601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917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3FE212D-BFC9-4D6B-BB25-2170A4F1783E}"/>
              </a:ext>
            </a:extLst>
          </p:cNvPr>
          <p:cNvSpPr txBox="1">
            <a:spLocks/>
          </p:cNvSpPr>
          <p:nvPr/>
        </p:nvSpPr>
        <p:spPr>
          <a:xfrm>
            <a:off x="838200" y="-72984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>
                <a:latin typeface="Amatic SC" panose="00000500000000000000" pitchFamily="2" charset="-79"/>
                <a:cs typeface="Amatic SC" panose="00000500000000000000" pitchFamily="2" charset="-79"/>
              </a:rPr>
              <a:t>Reception Long Term Plan 21-22</a:t>
            </a:r>
            <a:endParaRPr lang="en-GB" sz="3600"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309D6EC-D8CA-42E0-9877-E82797564D7C}"/>
              </a:ext>
            </a:extLst>
          </p:cNvPr>
          <p:cNvGraphicFramePr>
            <a:graphicFrameLocks noGrp="1"/>
          </p:cNvGraphicFramePr>
          <p:nvPr/>
        </p:nvGraphicFramePr>
        <p:xfrm>
          <a:off x="165127" y="49997"/>
          <a:ext cx="11895272" cy="5861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219">
                  <a:extLst>
                    <a:ext uri="{9D8B030D-6E8A-4147-A177-3AD203B41FA5}">
                      <a16:colId xmlns:a16="http://schemas.microsoft.com/office/drawing/2014/main" val="385991600"/>
                    </a:ext>
                  </a:extLst>
                </a:gridCol>
                <a:gridCol w="1462337">
                  <a:extLst>
                    <a:ext uri="{9D8B030D-6E8A-4147-A177-3AD203B41FA5}">
                      <a16:colId xmlns:a16="http://schemas.microsoft.com/office/drawing/2014/main" val="2865123548"/>
                    </a:ext>
                  </a:extLst>
                </a:gridCol>
                <a:gridCol w="1972439">
                  <a:extLst>
                    <a:ext uri="{9D8B030D-6E8A-4147-A177-3AD203B41FA5}">
                      <a16:colId xmlns:a16="http://schemas.microsoft.com/office/drawing/2014/main" val="872926247"/>
                    </a:ext>
                  </a:extLst>
                </a:gridCol>
                <a:gridCol w="1801432">
                  <a:extLst>
                    <a:ext uri="{9D8B030D-6E8A-4147-A177-3AD203B41FA5}">
                      <a16:colId xmlns:a16="http://schemas.microsoft.com/office/drawing/2014/main" val="167047094"/>
                    </a:ext>
                  </a:extLst>
                </a:gridCol>
                <a:gridCol w="1788240">
                  <a:extLst>
                    <a:ext uri="{9D8B030D-6E8A-4147-A177-3AD203B41FA5}">
                      <a16:colId xmlns:a16="http://schemas.microsoft.com/office/drawing/2014/main" val="2243997706"/>
                    </a:ext>
                  </a:extLst>
                </a:gridCol>
                <a:gridCol w="1563447">
                  <a:extLst>
                    <a:ext uri="{9D8B030D-6E8A-4147-A177-3AD203B41FA5}">
                      <a16:colId xmlns:a16="http://schemas.microsoft.com/office/drawing/2014/main" val="2836676925"/>
                    </a:ext>
                  </a:extLst>
                </a:gridCol>
                <a:gridCol w="1657158">
                  <a:extLst>
                    <a:ext uri="{9D8B030D-6E8A-4147-A177-3AD203B41FA5}">
                      <a16:colId xmlns:a16="http://schemas.microsoft.com/office/drawing/2014/main" val="4046203905"/>
                    </a:ext>
                  </a:extLst>
                </a:gridCol>
              </a:tblGrid>
              <a:tr h="454616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/>
                          <a:cs typeface="Amatic SC"/>
                        </a:rPr>
                        <a:t>Term 1</a:t>
                      </a:r>
                      <a:endParaRPr lang="en-GB" sz="2400" dirty="0">
                        <a:solidFill>
                          <a:schemeClr val="bg1">
                            <a:lumMod val="50000"/>
                          </a:schemeClr>
                        </a:solidFill>
                        <a:latin typeface="Amatic SC"/>
                        <a:cs typeface="Amatic S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/>
                          <a:cs typeface="Amatic SC"/>
                        </a:rPr>
                        <a:t>Term 2</a:t>
                      </a:r>
                      <a:endParaRPr lang="en-GB" sz="2400" dirty="0">
                        <a:solidFill>
                          <a:schemeClr val="bg1">
                            <a:lumMod val="50000"/>
                          </a:schemeClr>
                        </a:solidFill>
                        <a:latin typeface="Amatic SC"/>
                        <a:cs typeface="Amatic S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/>
                          <a:cs typeface="Amatic SC"/>
                        </a:rPr>
                        <a:t>Term 3 </a:t>
                      </a:r>
                      <a:endParaRPr lang="en-GB" sz="2400" dirty="0">
                        <a:solidFill>
                          <a:schemeClr val="bg1">
                            <a:lumMod val="50000"/>
                          </a:schemeClr>
                        </a:solidFill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/>
                          <a:cs typeface="Amatic SC"/>
                        </a:rPr>
                        <a:t>Term 4</a:t>
                      </a:r>
                      <a:endParaRPr lang="en-GB" sz="2400" dirty="0">
                        <a:solidFill>
                          <a:schemeClr val="bg1">
                            <a:lumMod val="50000"/>
                          </a:schemeClr>
                        </a:solidFill>
                        <a:latin typeface="Amatic SC"/>
                        <a:cs typeface="Amatic S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/>
                          <a:cs typeface="Amatic SC"/>
                        </a:rPr>
                        <a:t>Term 5</a:t>
                      </a:r>
                      <a:endParaRPr lang="en-GB" sz="2400" dirty="0">
                        <a:solidFill>
                          <a:schemeClr val="bg1">
                            <a:lumMod val="50000"/>
                          </a:schemeClr>
                        </a:solidFill>
                        <a:latin typeface="Amatic SC"/>
                        <a:cs typeface="Amatic S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matic SC"/>
                          <a:cs typeface="Amatic SC"/>
                        </a:rPr>
                        <a:t>Term 6-ELG</a:t>
                      </a:r>
                      <a:endParaRPr lang="en-GB" sz="2400" dirty="0">
                        <a:solidFill>
                          <a:schemeClr val="bg1">
                            <a:lumMod val="50000"/>
                          </a:schemeClr>
                        </a:solidFill>
                        <a:latin typeface="Amatic SC"/>
                        <a:cs typeface="Amatic S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285939"/>
                  </a:ext>
                </a:extLst>
              </a:tr>
              <a:tr h="849163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Amatic SC"/>
                          <a:cs typeface="Amatic SC"/>
                        </a:rPr>
                        <a:t>Personal, Social and Emotional Development  </a:t>
                      </a:r>
                      <a:endParaRPr lang="en-GB" sz="1800" b="1" dirty="0"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/>
                      <a:r>
                        <a:rPr lang="en-US" sz="900" dirty="0"/>
                        <a:t>Children’s personal, social and emotional development (PSED) is </a:t>
                      </a:r>
                      <a:r>
                        <a:rPr lang="en-US" sz="900" b="1" dirty="0"/>
                        <a:t>crucial for children to lead healthy and happy lives</a:t>
                      </a:r>
                      <a:r>
                        <a:rPr lang="en-US" sz="900" dirty="0"/>
                        <a:t>, and is fundamental to their cognitive development. Underpinning their personal development are the important attachments that </a:t>
                      </a:r>
                      <a:r>
                        <a:rPr lang="en-US" sz="900" b="1" dirty="0"/>
                        <a:t>shape their social world</a:t>
                      </a:r>
                      <a:r>
                        <a:rPr lang="en-US" sz="900" dirty="0"/>
                        <a:t>. Strong, warm and supportive  relationships with adults enable children to learn how to </a:t>
                      </a:r>
                      <a:r>
                        <a:rPr lang="en-US" sz="900" b="1" dirty="0"/>
                        <a:t>understand their own feelings and those of others</a:t>
                      </a:r>
                      <a:r>
                        <a:rPr lang="en-US" sz="900" dirty="0"/>
                        <a:t>. Children should be supported to </a:t>
                      </a:r>
                      <a:r>
                        <a:rPr lang="en-US" sz="900" b="1" dirty="0"/>
                        <a:t>manage emotions, develop a positive sense of self, set themselves simple goals, have confidence in their own abilities, to persist</a:t>
                      </a:r>
                      <a:r>
                        <a:rPr lang="en-US" sz="900" dirty="0"/>
                        <a:t> and wait for what they want and direct attention as necessary. Through adult modelling and guidance, they will learn </a:t>
                      </a:r>
                      <a:r>
                        <a:rPr lang="en-US" sz="900" b="1" dirty="0"/>
                        <a:t>how to look after their bodies, including healthy eating</a:t>
                      </a:r>
                      <a:r>
                        <a:rPr lang="en-US" sz="900" dirty="0"/>
                        <a:t>, and manage personal needs independently. Through supported interaction with other children, they learn how to make good friendships, co-operate and resolve conflicts peaceably. These attributes will provide a secure platform from which </a:t>
                      </a:r>
                      <a:r>
                        <a:rPr lang="en-US" sz="900" b="1" dirty="0"/>
                        <a:t>children can achieve at school and in later life.</a:t>
                      </a:r>
                      <a:endParaRPr lang="en-GB" sz="9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662612"/>
                  </a:ext>
                </a:extLst>
              </a:tr>
              <a:tr h="4489461"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latin typeface="Amatic SC" panose="00000500000000000000" pitchFamily="2" charset="-79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1600" b="1" dirty="0">
                          <a:latin typeface="Amatic SC"/>
                          <a:cs typeface="Amatic SC"/>
                        </a:rPr>
                        <a:t>Self -  Regulation</a:t>
                      </a:r>
                    </a:p>
                    <a:p>
                      <a:pPr algn="ctr"/>
                      <a:endParaRPr lang="en-US" sz="1600" b="1">
                        <a:latin typeface="Amatic SC"/>
                        <a:cs typeface="Amatic SC"/>
                      </a:endParaRPr>
                    </a:p>
                    <a:p>
                      <a:pPr algn="ctr"/>
                      <a:endParaRPr lang="en-US" sz="1600" b="1">
                        <a:latin typeface="Amatic SC"/>
                        <a:cs typeface="Amatic SC"/>
                      </a:endParaRPr>
                    </a:p>
                    <a:p>
                      <a:pPr algn="ctr"/>
                      <a:r>
                        <a:rPr lang="en-US" sz="1600" b="1" dirty="0">
                          <a:latin typeface="Amatic SC"/>
                          <a:cs typeface="Amatic SC"/>
                        </a:rPr>
                        <a:t>Managing Self</a:t>
                      </a:r>
                    </a:p>
                    <a:p>
                      <a:pPr algn="ctr"/>
                      <a:endParaRPr lang="en-US" sz="1600" b="1">
                        <a:latin typeface="Amatic SC"/>
                        <a:cs typeface="Amatic SC"/>
                      </a:endParaRPr>
                    </a:p>
                    <a:p>
                      <a:pPr algn="ctr"/>
                      <a:endParaRPr lang="en-US" sz="1600" b="1">
                        <a:latin typeface="Amatic SC"/>
                        <a:cs typeface="Amatic SC"/>
                      </a:endParaRPr>
                    </a:p>
                    <a:p>
                      <a:pPr algn="ctr"/>
                      <a:r>
                        <a:rPr lang="en-US" sz="1600" b="1" dirty="0">
                          <a:latin typeface="Amatic SC"/>
                          <a:cs typeface="Amatic SC"/>
                        </a:rPr>
                        <a:t>Building Relationships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7145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Getting to know you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* Making friends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* Establishing routines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Developing ownership of classroom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Managing and understanding  personal hygiene 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Understanding rules and the reasons behind these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Give focused attention to what the teacher says and respond appropriately </a:t>
                      </a:r>
                    </a:p>
                    <a:p>
                      <a:pPr marL="0" lvl="0" indent="0" algn="l">
                        <a:buNone/>
                      </a:pP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lvl="0" indent="0" algn="l">
                        <a:buNone/>
                      </a:pP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lvl="0" indent="0" algn="l">
                        <a:buNone/>
                      </a:pP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Implementation:</a:t>
                      </a:r>
                      <a:endParaRPr lang="en-US" dirty="0"/>
                    </a:p>
                    <a:p>
                      <a:pPr marL="0" lvl="0" indent="0" algn="l">
                        <a:buNone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1decsion resources </a:t>
                      </a:r>
                    </a:p>
                    <a:p>
                      <a:pPr marL="0" lvl="0" indent="0" algn="l">
                        <a:buNone/>
                      </a:pP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endParaRPr lang="en-US" sz="12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Forming positive attachments to adults and friendships with peers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Expanding our friendship circle 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Show sensitivity to our own and others needs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Know right from wrong and try to behave accordingly 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Set and work towards simple goals 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Understanding the importance of healthy food choices 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Follow instructions involving several ideas or actions 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Implementation:</a:t>
                      </a:r>
                      <a:endParaRPr lang="en-US" sz="12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285750" lvl="0" indent="-285750" algn="l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1decsion resources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E5F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Work and play cooperatively and take turns with others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Be confident to try new activities and show Independance, resilience and perseverance in the face of a challenge</a:t>
                      </a:r>
                    </a:p>
                    <a:p>
                      <a:pPr marL="171450" lvl="0" indent="-171450" algn="ctr">
                        <a:buFont typeface="Arial"/>
                        <a:buChar char="•"/>
                      </a:pP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lvl="0" indent="0" algn="ctr">
                        <a:buNone/>
                      </a:pP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lvl="0" indent="0" algn="l">
                        <a:buNone/>
                      </a:pP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marL="0" lvl="0" indent="0" algn="l">
                        <a:buNone/>
                      </a:pP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marL="0" lvl="0" indent="0" algn="l">
                        <a:buNone/>
                      </a:pP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marL="0" lvl="0" indent="0" algn="l">
                        <a:buNone/>
                      </a:pP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marL="0" lvl="0" indent="0" algn="l">
                        <a:buNone/>
                      </a:pP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Implementation:</a:t>
                      </a:r>
                      <a:endParaRPr lang="en-US" sz="12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285750" lvl="0" indent="-285750" algn="l"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1decsion resources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E5F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435388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0BF8ACDF-BB91-4082-80EE-CECDCE9817C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837" y="49996"/>
            <a:ext cx="417124" cy="417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818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331</Words>
  <Application>Microsoft Office PowerPoint</Application>
  <PresentationFormat>Widescreen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Amatic SC</vt:lpstr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Tessa Biggart</dc:creator>
  <cp:lastModifiedBy>Tessa Biggart</cp:lastModifiedBy>
  <cp:revision>1</cp:revision>
  <dcterms:created xsi:type="dcterms:W3CDTF">2024-09-03T14:06:39Z</dcterms:created>
  <dcterms:modified xsi:type="dcterms:W3CDTF">2024-09-03T14:08:31Z</dcterms:modified>
</cp:coreProperties>
</file>