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3"/>
  </p:notesMasterIdLst>
  <p:sldIdLst>
    <p:sldId id="256" r:id="rId5"/>
    <p:sldId id="258" r:id="rId6"/>
    <p:sldId id="273" r:id="rId7"/>
    <p:sldId id="274" r:id="rId8"/>
    <p:sldId id="257" r:id="rId9"/>
    <p:sldId id="259" r:id="rId10"/>
    <p:sldId id="260" r:id="rId11"/>
    <p:sldId id="268" r:id="rId12"/>
    <p:sldId id="261" r:id="rId13"/>
    <p:sldId id="262" r:id="rId14"/>
    <p:sldId id="269" r:id="rId15"/>
    <p:sldId id="275" r:id="rId16"/>
    <p:sldId id="276" r:id="rId17"/>
    <p:sldId id="264" r:id="rId18"/>
    <p:sldId id="270" r:id="rId19"/>
    <p:sldId id="265" r:id="rId20"/>
    <p:sldId id="272" r:id="rId21"/>
    <p:sldId id="267" r:id="rId22"/>
  </p:sldIdLst>
  <p:sldSz cx="12192000" cy="6858000"/>
  <p:notesSz cx="6858000" cy="9144000"/>
  <p:embeddedFontLst>
    <p:embeddedFont>
      <p:font typeface="Adler" panose="020B0604020202020204"/>
      <p:regular r:id="rId24"/>
    </p:embeddedFont>
    <p:embeddedFont>
      <p:font typeface="Amatic SC" panose="00000500000000000000" pitchFamily="2" charset="-79"/>
      <p:regular r:id="rId25"/>
      <p:bold r:id="rId26"/>
    </p:embeddedFont>
    <p:embeddedFont>
      <p:font typeface="Comic Sans MS" panose="030F0702030302020204" pitchFamily="66" charset="0"/>
      <p:regular r:id="rId27"/>
      <p:bold r:id="rId28"/>
      <p:italic r:id="rId29"/>
      <p:boldItalic r:id="rId30"/>
    </p:embeddedFont>
    <p:embeddedFont>
      <p:font typeface="Segoe UI" panose="020B0502040204020203"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116F"/>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02F0B1-3741-8DA9-C710-748BA3AF2EF8}" v="2" dt="2026-02-24T14:55:33.4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font" Target="fonts/font11.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26/05/2026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26/05/2026</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microsoft.com/office/2007/relationships/hdphoto" Target="../media/hdphoto4.wdp"/><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278558" y="604388"/>
            <a:ext cx="5551055" cy="265195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a:cs typeface="Amatic SC"/>
              </a:rPr>
              <a:t>Reception Long </a:t>
            </a:r>
          </a:p>
          <a:p>
            <a:r>
              <a:rPr lang="en-US" sz="7200" dirty="0">
                <a:latin typeface="Amatic SC"/>
                <a:cs typeface="Amatic SC"/>
              </a:rPr>
              <a:t>Term Plan </a:t>
            </a:r>
            <a:endParaRPr lang="en-US" sz="7200" dirty="0">
              <a:latin typeface="Amatic SC" panose="00000500000000000000" pitchFamily="2" charset="-79"/>
              <a:cs typeface="Amatic SC" panose="00000500000000000000" pitchFamily="2" charset="-79"/>
            </a:endParaRPr>
          </a:p>
          <a:p>
            <a:endParaRPr lang="en-GB" sz="7200" dirty="0">
              <a:latin typeface="Amatic SC" panose="00000500000000000000" pitchFamily="2" charset="-79"/>
              <a:cs typeface="Amatic SC" panose="00000500000000000000" pitchFamily="2" charset="-79"/>
            </a:endParaRPr>
          </a:p>
        </p:txBody>
      </p:sp>
      <p:sp>
        <p:nvSpPr>
          <p:cNvPr id="3" name="TextBox 2">
            <a:extLst>
              <a:ext uri="{FF2B5EF4-FFF2-40B4-BE49-F238E27FC236}">
                <a16:creationId xmlns:a16="http://schemas.microsoft.com/office/drawing/2014/main" id="{D08AF180-F174-928C-C6BC-CA9067594625}"/>
              </a:ext>
            </a:extLst>
          </p:cNvPr>
          <p:cNvSpPr txBox="1"/>
          <p:nvPr/>
        </p:nvSpPr>
        <p:spPr>
          <a:xfrm>
            <a:off x="6276512" y="262674"/>
            <a:ext cx="5410939" cy="1384995"/>
          </a:xfrm>
          <a:prstGeom prst="rect">
            <a:avLst/>
          </a:prstGeom>
          <a:noFill/>
        </p:spPr>
        <p:txBody>
          <a:bodyPr wrap="square">
            <a:spAutoFit/>
          </a:bodyPr>
          <a:lstStyle/>
          <a:p>
            <a:r>
              <a:rPr lang="en-GB" sz="1400" b="0" i="0">
                <a:solidFill>
                  <a:srgbClr val="000000"/>
                </a:solidFill>
                <a:effectLst/>
                <a:latin typeface="Aptos" panose="020B0004020202020204" pitchFamily="34" charset="0"/>
              </a:rPr>
              <a:t>Our vision is that with faith and belief we can transform lives – not only in our school but also beyond, in our local and international communities, creating global citizens of the future who are stewards of the Earth. We want all our children to leave St Georges with the knowledge and skills to flourish in life, and the dispositions to help others to flourish as well</a:t>
            </a:r>
            <a:endParaRPr lang="en-GB" sz="1400"/>
          </a:p>
        </p:txBody>
      </p:sp>
      <p:sp>
        <p:nvSpPr>
          <p:cNvPr id="9" name="TextBox 8">
            <a:extLst>
              <a:ext uri="{FF2B5EF4-FFF2-40B4-BE49-F238E27FC236}">
                <a16:creationId xmlns:a16="http://schemas.microsoft.com/office/drawing/2014/main" id="{BE7CD5FD-E213-0528-B47A-802E88CE577B}"/>
              </a:ext>
            </a:extLst>
          </p:cNvPr>
          <p:cNvSpPr txBox="1"/>
          <p:nvPr/>
        </p:nvSpPr>
        <p:spPr>
          <a:xfrm>
            <a:off x="554855" y="2317863"/>
            <a:ext cx="3227033" cy="4401205"/>
          </a:xfrm>
          <a:prstGeom prst="rect">
            <a:avLst/>
          </a:prstGeom>
          <a:noFill/>
        </p:spPr>
        <p:txBody>
          <a:bodyPr wrap="square" lIns="91440" tIns="45720" rIns="91440" bIns="45720" anchor="t">
            <a:spAutoFit/>
          </a:bodyPr>
          <a:lstStyle/>
          <a:p>
            <a:r>
              <a:rPr lang="en-GB" sz="1400" b="0" i="0" dirty="0">
                <a:solidFill>
                  <a:srgbClr val="000000"/>
                </a:solidFill>
                <a:effectLst/>
                <a:latin typeface="Aptos"/>
              </a:rPr>
              <a:t>Our mission is to create classrooms where children achieve more than they think possible. Adults are supported to fulfil their highest aspirations, so that all members of our learning community can live life in all its fullness (John 10:10) and become active contributors to building a better world. St Georges’ citizens are stewards of the Earth. At St Georges we know that children and adults flourish when, through love and nurture, they are engaged in learning that is challenging, adventurous and meaningful. St Georges Church School and Nursery is committed to the philosophy that learning is limitless and everything is possible. We believe that there is a special spark in everyone, and that every child is intelligent and extraordinary.</a:t>
            </a:r>
            <a:endParaRPr lang="en-GB" sz="1400" dirty="0">
              <a:latin typeface="Aptos"/>
            </a:endParaRPr>
          </a:p>
        </p:txBody>
      </p:sp>
      <p:sp>
        <p:nvSpPr>
          <p:cNvPr id="11" name="Rectangle 10">
            <a:extLst>
              <a:ext uri="{FF2B5EF4-FFF2-40B4-BE49-F238E27FC236}">
                <a16:creationId xmlns:a16="http://schemas.microsoft.com/office/drawing/2014/main" id="{D9DDC386-E9C6-9D20-7F8D-CD3DA238B698}"/>
              </a:ext>
            </a:extLst>
          </p:cNvPr>
          <p:cNvSpPr/>
          <p:nvPr/>
        </p:nvSpPr>
        <p:spPr>
          <a:xfrm>
            <a:off x="8993595" y="2947386"/>
            <a:ext cx="656432" cy="248575"/>
          </a:xfrm>
          <a:prstGeom prst="rect">
            <a:avLst/>
          </a:prstGeom>
          <a:solidFill>
            <a:schemeClr val="tx2">
              <a:lumMod val="20000"/>
              <a:lumOff val="80000"/>
            </a:schemeClr>
          </a:solidFill>
          <a:ln>
            <a:solidFill>
              <a:schemeClr val="bg2"/>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GB">
              <a:solidFill>
                <a:schemeClr val="bg2">
                  <a:lumMod val="90000"/>
                </a:schemeClr>
              </a:solidFill>
            </a:endParaRPr>
          </a:p>
        </p:txBody>
      </p:sp>
      <p:sp>
        <p:nvSpPr>
          <p:cNvPr id="12" name="TextBox 11">
            <a:extLst>
              <a:ext uri="{FF2B5EF4-FFF2-40B4-BE49-F238E27FC236}">
                <a16:creationId xmlns:a16="http://schemas.microsoft.com/office/drawing/2014/main" id="{CE702E15-6EC8-6B78-A3EC-29C7AB3B643A}"/>
              </a:ext>
            </a:extLst>
          </p:cNvPr>
          <p:cNvSpPr txBox="1"/>
          <p:nvPr/>
        </p:nvSpPr>
        <p:spPr>
          <a:xfrm>
            <a:off x="8930936" y="2887007"/>
            <a:ext cx="986167" cy="369332"/>
          </a:xfrm>
          <a:prstGeom prst="rect">
            <a:avLst/>
          </a:prstGeom>
          <a:noFill/>
        </p:spPr>
        <p:txBody>
          <a:bodyPr wrap="none" lIns="91440" tIns="45720" rIns="91440" bIns="45720" rtlCol="0" anchor="t">
            <a:spAutoFit/>
          </a:bodyPr>
          <a:lstStyle/>
          <a:p>
            <a:r>
              <a:rPr lang="en-GB" b="1"/>
              <a:t>2023/24</a:t>
            </a:r>
          </a:p>
        </p:txBody>
      </p:sp>
      <p:pic>
        <p:nvPicPr>
          <p:cNvPr id="1026" name="Picture 2" descr="Image preview">
            <a:extLst>
              <a:ext uri="{FF2B5EF4-FFF2-40B4-BE49-F238E27FC236}">
                <a16:creationId xmlns:a16="http://schemas.microsoft.com/office/drawing/2014/main" id="{3385169B-19EB-022C-38A9-741DDF4C59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7725" y="257037"/>
            <a:ext cx="1362075" cy="1285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21907187"/>
              </p:ext>
            </p:extLst>
          </p:nvPr>
        </p:nvGraphicFramePr>
        <p:xfrm>
          <a:off x="366318" y="476214"/>
          <a:ext cx="11459364" cy="595316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642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1</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panose="00000500000000000000" pitchFamily="2" charset="-79"/>
                          <a:cs typeface="Amatic SC" panose="00000500000000000000" pitchFamily="2" charset="-79"/>
                        </a:rPr>
                        <a:t>Term  2</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3</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4</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5</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panose="00000500000000000000" pitchFamily="2" charset="-79"/>
                          <a:cs typeface="Amatic SC" panose="00000500000000000000" pitchFamily="2" charset="-79"/>
                        </a:rPr>
                        <a:t>Term 6</a:t>
                      </a:r>
                      <a:endParaRPr lang="en-GB" sz="32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735529">
                <a:tc rowSpan="2">
                  <a:txBody>
                    <a:bodyPr/>
                    <a:lstStyle/>
                    <a:p>
                      <a:pPr algn="ctr"/>
                      <a:r>
                        <a:rPr lang="en-US" sz="8000" b="0">
                          <a:latin typeface="Amatic SC" panose="00000500000000000000" pitchFamily="2" charset="-79"/>
                          <a:cs typeface="Amatic SC" panose="00000500000000000000" pitchFamily="2" charset="-79"/>
                        </a:rPr>
                        <a:t> </a:t>
                      </a: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n-lt"/>
                          <a:cs typeface="Amatic SC" panose="00000500000000000000" pitchFamily="2" charset="-79"/>
                        </a:rPr>
                        <a:t>Characteristics of Effective Learning </a:t>
                      </a:r>
                    </a:p>
                    <a:p>
                      <a:r>
                        <a:rPr lang="en-US" sz="1200" b="1">
                          <a:solidFill>
                            <a:srgbClr val="FF33CC"/>
                          </a:solidFill>
                          <a:latin typeface="+mn-lt"/>
                          <a:cs typeface="Amatic SC" panose="00000500000000000000" pitchFamily="2" charset="-79"/>
                        </a:rPr>
                        <a:t>Playing and exploring: </a:t>
                      </a:r>
                      <a:r>
                        <a:rPr lang="en-US" sz="1200">
                          <a:latin typeface="+mn-lt"/>
                          <a:cs typeface="RM Typerighter old" panose="00000400000000000000" pitchFamily="2" charset="-79"/>
                        </a:rPr>
                        <a:t>- Children investigate and experience things, and ‘have a go’. </a:t>
                      </a:r>
                      <a:r>
                        <a:rPr lang="en-GB" sz="1200">
                          <a:solidFill>
                            <a:srgbClr val="000000"/>
                          </a:solidFill>
                          <a:effectLst/>
                          <a:latin typeface="+mn-lt"/>
                          <a:ea typeface="Calibri" panose="020F0502020204030204" pitchFamily="34" charset="0"/>
                          <a:cs typeface="Acumin Pro"/>
                        </a:rPr>
                        <a:t>Children who actively participate in their </a:t>
                      </a:r>
                      <a:r>
                        <a:rPr lang="en-GB" sz="1200">
                          <a:solidFill>
                            <a:srgbClr val="000000"/>
                          </a:solidFill>
                          <a:latin typeface="+mn-lt"/>
                          <a:ea typeface="Calibri" panose="020F0502020204030204" pitchFamily="34" charset="0"/>
                          <a:cs typeface="Acumin Pro"/>
                        </a:rPr>
                        <a:t>own play </a:t>
                      </a:r>
                      <a:r>
                        <a:rPr lang="en-GB" sz="120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a:latin typeface="+mn-lt"/>
                        <a:cs typeface="RM Typerighter old" panose="00000400000000000000" pitchFamily="2" charset="-79"/>
                      </a:endParaRPr>
                    </a:p>
                    <a:p>
                      <a:r>
                        <a:rPr lang="en-US" sz="1200" b="1">
                          <a:solidFill>
                            <a:srgbClr val="FF33CC"/>
                          </a:solidFill>
                          <a:latin typeface="+mn-lt"/>
                          <a:cs typeface="Amatic SC" panose="00000500000000000000" pitchFamily="2" charset="-79"/>
                        </a:rPr>
                        <a:t>Active learning: </a:t>
                      </a:r>
                      <a:r>
                        <a:rPr lang="en-US" sz="1200">
                          <a:latin typeface="+mn-lt"/>
                          <a:cs typeface="RM Typerighter old" panose="00000400000000000000" pitchFamily="2" charset="-79"/>
                        </a:rPr>
                        <a:t>- Children concentrate and keep on trying if they encounter difficulties. They are proud of their own achievements. </a:t>
                      </a:r>
                      <a:r>
                        <a:rPr lang="en-GB" sz="120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n-lt"/>
                          <a:cs typeface="Amatic SC" panose="00000500000000000000" pitchFamily="2" charset="-79"/>
                        </a:rPr>
                        <a:t>Creating and thinking critically: </a:t>
                      </a:r>
                      <a:r>
                        <a:rPr lang="en-US" sz="1200">
                          <a:latin typeface="+mn-lt"/>
                          <a:cs typeface="RM Typerighter old" panose="00000400000000000000" pitchFamily="2" charset="-79"/>
                        </a:rPr>
                        <a:t>- Children develop their own ideas and make links between these ideas. </a:t>
                      </a:r>
                      <a:r>
                        <a:rPr lang="en-GB" sz="120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n-lt"/>
                          <a:ea typeface="Calibri" panose="020F0502020204030204" pitchFamily="34" charset="0"/>
                          <a:cs typeface="Arial" panose="020B0604020202020204" pitchFamily="34" charset="0"/>
                        </a:rPr>
                        <a:t> </a:t>
                      </a:r>
                    </a:p>
                    <a:p>
                      <a:endParaRPr lang="en-GB" sz="120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3601209">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US" sz="1400" b="1" i="0">
                        <a:solidFill>
                          <a:srgbClr val="7030A0"/>
                        </a:solidFill>
                        <a:latin typeface="+mn-lt"/>
                        <a:cs typeface="Amatic SC" panose="00000500000000000000" pitchFamily="2" charset="-79"/>
                      </a:endParaRPr>
                    </a:p>
                    <a:p>
                      <a:r>
                        <a:rPr lang="en-US" sz="1400" b="1" i="0">
                          <a:solidFill>
                            <a:srgbClr val="7030A0"/>
                          </a:solidFill>
                          <a:latin typeface="+mn-lt"/>
                          <a:cs typeface="Amatic SC" panose="00000500000000000000" pitchFamily="2" charset="-79"/>
                        </a:rPr>
                        <a:t>Unique Child: </a:t>
                      </a:r>
                      <a:r>
                        <a:rPr lang="en-US" sz="1400" i="0">
                          <a:latin typeface="+mn-lt"/>
                          <a:cs typeface="RM Typerighter old" panose="00000400000000000000" pitchFamily="2" charset="-79"/>
                        </a:rPr>
                        <a:t>Every child is unique and has the potential to be resilient, capable, confident and self-assured.  </a:t>
                      </a:r>
                    </a:p>
                    <a:p>
                      <a:r>
                        <a:rPr lang="en-US" sz="1400" b="1" i="0">
                          <a:solidFill>
                            <a:srgbClr val="7030A0"/>
                          </a:solidFill>
                          <a:latin typeface="+mn-lt"/>
                          <a:cs typeface="Amatic SC" panose="00000500000000000000" pitchFamily="2" charset="-79"/>
                        </a:rPr>
                        <a:t>Positive Relationships: </a:t>
                      </a:r>
                      <a:r>
                        <a:rPr lang="en-US" sz="1400" i="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400" b="1" i="0">
                          <a:solidFill>
                            <a:srgbClr val="7030A0"/>
                          </a:solidFill>
                          <a:latin typeface="+mn-lt"/>
                          <a:cs typeface="Amatic SC" panose="00000500000000000000" pitchFamily="2" charset="-79"/>
                        </a:rPr>
                        <a:t>Enabling environments: </a:t>
                      </a:r>
                      <a:r>
                        <a:rPr lang="en-US" sz="1400" i="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a:solidFill>
                            <a:srgbClr val="7030A0"/>
                          </a:solidFill>
                          <a:latin typeface="+mn-lt"/>
                          <a:cs typeface="Amatic SC" panose="00000500000000000000" pitchFamily="2" charset="-79"/>
                        </a:rPr>
                        <a:t>Learning and Development: </a:t>
                      </a:r>
                      <a:r>
                        <a:rPr lang="en-US" sz="1400" i="0">
                          <a:latin typeface="+mn-lt"/>
                          <a:cs typeface="RM Typerighter old" panose="00000400000000000000" pitchFamily="2" charset="-79"/>
                        </a:rPr>
                        <a:t>Children develop and learn at different rates .We must be aware of children who need greater support than others. </a:t>
                      </a:r>
                    </a:p>
                    <a:p>
                      <a:endParaRPr lang="en-US" sz="1400" i="1">
                        <a:latin typeface="+mn-lt"/>
                        <a:cs typeface="RM Typerighter old" panose="00000400000000000000" pitchFamily="2" charset="-79"/>
                      </a:endParaRPr>
                    </a:p>
                    <a:p>
                      <a:r>
                        <a:rPr lang="en-GB" sz="1400" b="0" i="0" kern="1200">
                          <a:solidFill>
                            <a:schemeClr val="dk1"/>
                          </a:solidFill>
                          <a:effectLst/>
                          <a:latin typeface="+mj-lt"/>
                          <a:ea typeface="+mn-ea"/>
                          <a:cs typeface="+mn-cs"/>
                        </a:rPr>
                        <a:t>We believe passionately in nurturing children’s curiosity, independence and creativity; promoting child-led learning and providing children with rich, open-ended, purposeful play experiences within our free-flowing indoor and outdoor learning environments. Our play-based, purposeful provision follows our children’s current interests and sensitively responds to the individual needs of the children and real-life situations. The children are empowered to take ownership of their learning; seek out care of their own wellbeing; become confident communicators and self-assured risk takers.</a:t>
                      </a:r>
                      <a:endParaRPr lang="en-US" sz="1400" b="0" i="1" kern="1200">
                        <a:solidFill>
                          <a:srgbClr val="C00000"/>
                        </a:solidFill>
                        <a:effectLst/>
                        <a:latin typeface="+mj-lt"/>
                        <a:ea typeface="+mn-ea"/>
                        <a:cs typeface="+mn-cs"/>
                      </a:endParaRPr>
                    </a:p>
                    <a:p>
                      <a:pPr algn="ctr"/>
                      <a:r>
                        <a:rPr lang="en-GB" sz="1400" b="0" i="0" kern="1200">
                          <a:solidFill>
                            <a:srgbClr val="AF116F"/>
                          </a:solidFill>
                          <a:effectLst/>
                          <a:latin typeface="+mn-lt"/>
                          <a:ea typeface="+mn-ea"/>
                          <a:cs typeface="+mn-cs"/>
                        </a:rPr>
                        <a:t>Mark 9:23</a:t>
                      </a:r>
                    </a:p>
                    <a:p>
                      <a:pPr algn="ctr"/>
                      <a:r>
                        <a:rPr lang="en-GB" sz="1400" b="0" i="0" kern="1200">
                          <a:solidFill>
                            <a:srgbClr val="7030A0"/>
                          </a:solidFill>
                          <a:effectLst/>
                          <a:latin typeface="+mn-lt"/>
                          <a:ea typeface="+mn-ea"/>
                          <a:cs typeface="+mn-cs"/>
                        </a:rPr>
                        <a:t>All things are possible for one who believes. </a:t>
                      </a:r>
                      <a:endParaRPr lang="en-US" sz="1400" i="1">
                        <a:solidFill>
                          <a:srgbClr val="7030A0"/>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4" y="3880090"/>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21203" y="113309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78738" y="2336154"/>
            <a:ext cx="1401346"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err="1">
                <a:ln/>
                <a:solidFill>
                  <a:schemeClr val="accent3"/>
                </a:solidFill>
                <a:latin typeface="Adler" panose="00000400000000000000" pitchFamily="2" charset="0"/>
              </a:rPr>
              <a:t>CoEL</a:t>
            </a:r>
            <a:endParaRPr lang="en-US" sz="3600" b="1">
              <a:ln/>
              <a:solidFill>
                <a:schemeClr val="accent3"/>
              </a:solidFill>
              <a:latin typeface="Adler" panose="00000400000000000000" pitchFamily="2" charset="0"/>
            </a:endParaRP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4" name="Content Placeholder 3" descr="A green lizard with long tongue&#10;&#10;Description automatically generated">
            <a:extLst>
              <a:ext uri="{FF2B5EF4-FFF2-40B4-BE49-F238E27FC236}">
                <a16:creationId xmlns:a16="http://schemas.microsoft.com/office/drawing/2014/main" id="{DC50A017-D56A-E6AD-6DEA-6E79DB5524B0}"/>
              </a:ext>
            </a:extLst>
          </p:cNvPr>
          <p:cNvPicPr>
            <a:picLocks noGrp="1" noChangeAspect="1"/>
          </p:cNvPicPr>
          <p:nvPr>
            <p:ph idx="1"/>
          </p:nvPr>
        </p:nvPicPr>
        <p:blipFill>
          <a:blip r:embed="rId2"/>
          <a:stretch>
            <a:fillRect/>
          </a:stretch>
        </p:blipFill>
        <p:spPr>
          <a:xfrm>
            <a:off x="1062037" y="416719"/>
            <a:ext cx="9839325" cy="1047750"/>
          </a:xfrm>
        </p:spPr>
      </p:pic>
      <p:sp>
        <p:nvSpPr>
          <p:cNvPr id="5" name="TextBox 4">
            <a:extLst>
              <a:ext uri="{FF2B5EF4-FFF2-40B4-BE49-F238E27FC236}">
                <a16:creationId xmlns:a16="http://schemas.microsoft.com/office/drawing/2014/main" id="{2CB64221-159B-A9B3-F0A7-2AF2224FCCF1}"/>
              </a:ext>
            </a:extLst>
          </p:cNvPr>
          <p:cNvSpPr txBox="1"/>
          <p:nvPr/>
        </p:nvSpPr>
        <p:spPr>
          <a:xfrm>
            <a:off x="4610100" y="1397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6" name="TextBox 5">
            <a:extLst>
              <a:ext uri="{FF2B5EF4-FFF2-40B4-BE49-F238E27FC236}">
                <a16:creationId xmlns:a16="http://schemas.microsoft.com/office/drawing/2014/main" id="{0D371DC9-95F1-9D26-7391-524F5E93E017}"/>
              </a:ext>
            </a:extLst>
          </p:cNvPr>
          <p:cNvSpPr txBox="1"/>
          <p:nvPr/>
        </p:nvSpPr>
        <p:spPr>
          <a:xfrm>
            <a:off x="304799" y="1847850"/>
            <a:ext cx="1169670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u="sng">
                <a:latin typeface="Calibri"/>
                <a:ea typeface="Segoe UI"/>
                <a:cs typeface="Segoe UI"/>
              </a:rPr>
              <a:t>ELLI Characters</a:t>
            </a:r>
            <a:r>
              <a:rPr lang="en-GB" sz="2400">
                <a:latin typeface="Calibri"/>
                <a:ea typeface="Calibri"/>
                <a:cs typeface="Calibri"/>
              </a:rPr>
              <a:t> </a:t>
            </a:r>
          </a:p>
          <a:p>
            <a:r>
              <a:rPr lang="en-GB" sz="2400">
                <a:latin typeface="WordVisiCarriageReturn_MSFontService"/>
                <a:ea typeface="WordVisiCarriageReturn_MSFontService"/>
                <a:cs typeface="WordVisiCarriageReturn_MSFontService"/>
              </a:rPr>
              <a:t> </a:t>
            </a:r>
            <a:br>
              <a:rPr lang="en-GB" sz="2400">
                <a:latin typeface="WordVisiCarriageReturn_MSFontService"/>
                <a:ea typeface="WordVisiCarriageReturn_MSFontService"/>
                <a:cs typeface="WordVisiCarriageReturn_MSFontService"/>
              </a:rPr>
            </a:br>
            <a:r>
              <a:rPr lang="en-GB" sz="2400">
                <a:latin typeface="Calibri"/>
                <a:ea typeface="Segoe UI"/>
                <a:cs typeface="Segoe UI"/>
              </a:rPr>
              <a:t>At St Georges, the Characteristics of Effective Learning are underpinned through the use of ELLI characters.  These are used to build upon and strengthen the effective characteristics of learning, making them relatable for the children.  The ELLI characters are woven like a golden thread throughout the curriculum, and reflected upon by every class in the school. </a:t>
            </a:r>
            <a:r>
              <a:rPr lang="en-GB" sz="2400">
                <a:latin typeface="Calibri"/>
                <a:ea typeface="Calibri"/>
                <a:cs typeface="Calibri"/>
              </a:rPr>
              <a:t> </a:t>
            </a:r>
          </a:p>
          <a:p>
            <a:pPr rtl="0"/>
            <a:r>
              <a:rPr lang="en-GB" sz="2400">
                <a:latin typeface="Calibri"/>
                <a:ea typeface="Segoe UI"/>
                <a:cs typeface="Segoe UI"/>
              </a:rPr>
              <a:t>Through using ELLI, we create a powerful classroom learning culture that systematically cultivates habits and attitudes that enable young people to become better learners; face difficulty and uncertainty calmly, confidently and creatively. We therefore engage children consciously with ideas and processes of their own learning in the knowledge that learning itself is learnable.</a:t>
            </a:r>
            <a:r>
              <a:rPr lang="en-GB" sz="2400" b="1">
                <a:latin typeface="Calibri"/>
                <a:ea typeface="Segoe UI"/>
                <a:cs typeface="Segoe UI"/>
              </a:rPr>
              <a:t> </a:t>
            </a:r>
            <a:r>
              <a:rPr lang="en-GB" sz="2400">
                <a:latin typeface="Calibri"/>
                <a:ea typeface="Calibri"/>
                <a:cs typeface="Calibri"/>
              </a:rPr>
              <a:t> </a:t>
            </a:r>
            <a:endParaRPr lang="en-GB" sz="2400">
              <a:cs typeface="Calibri"/>
            </a:endParaRPr>
          </a:p>
        </p:txBody>
      </p:sp>
    </p:spTree>
    <p:extLst>
      <p:ext uri="{BB962C8B-B14F-4D97-AF65-F5344CB8AC3E}">
        <p14:creationId xmlns:p14="http://schemas.microsoft.com/office/powerpoint/2010/main" val="3302522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5597-E236-2EEE-B9A6-7B32C9BADBC8}"/>
              </a:ext>
            </a:extLst>
          </p:cNvPr>
          <p:cNvSpPr>
            <a:spLocks noGrp="1"/>
          </p:cNvSpPr>
          <p:nvPr>
            <p:ph type="title"/>
          </p:nvPr>
        </p:nvSpPr>
        <p:spPr>
          <a:xfrm>
            <a:off x="224051" y="1185"/>
            <a:ext cx="10515600" cy="1007116"/>
          </a:xfrm>
        </p:spPr>
        <p:txBody>
          <a:bodyPr>
            <a:normAutofit/>
          </a:bodyPr>
          <a:lstStyle/>
          <a:p>
            <a:r>
              <a:rPr lang="en-GB" sz="3200" u="sng" dirty="0">
                <a:cs typeface="Calibri Light"/>
              </a:rPr>
              <a:t>What we learned during transition...</a:t>
            </a:r>
          </a:p>
        </p:txBody>
      </p:sp>
      <p:graphicFrame>
        <p:nvGraphicFramePr>
          <p:cNvPr id="4" name="Table 3">
            <a:extLst>
              <a:ext uri="{FF2B5EF4-FFF2-40B4-BE49-F238E27FC236}">
                <a16:creationId xmlns:a16="http://schemas.microsoft.com/office/drawing/2014/main" id="{59CB5CD7-E639-187E-CA70-E763E3036200}"/>
              </a:ext>
            </a:extLst>
          </p:cNvPr>
          <p:cNvGraphicFramePr>
            <a:graphicFrameLocks noGrp="1"/>
          </p:cNvGraphicFramePr>
          <p:nvPr>
            <p:extLst>
              <p:ext uri="{D42A27DB-BD31-4B8C-83A1-F6EECF244321}">
                <p14:modId xmlns:p14="http://schemas.microsoft.com/office/powerpoint/2010/main" val="2086602801"/>
              </p:ext>
            </p:extLst>
          </p:nvPr>
        </p:nvGraphicFramePr>
        <p:xfrm>
          <a:off x="226098" y="733749"/>
          <a:ext cx="11751278" cy="6384522"/>
        </p:xfrm>
        <a:graphic>
          <a:graphicData uri="http://schemas.openxmlformats.org/drawingml/2006/table">
            <a:tbl>
              <a:tblPr firstRow="1" bandRow="1">
                <a:tableStyleId>{5C22544A-7EE6-4342-B048-85BDC9FD1C3A}</a:tableStyleId>
              </a:tblPr>
              <a:tblGrid>
                <a:gridCol w="5875639">
                  <a:extLst>
                    <a:ext uri="{9D8B030D-6E8A-4147-A177-3AD203B41FA5}">
                      <a16:colId xmlns:a16="http://schemas.microsoft.com/office/drawing/2014/main" val="1462207945"/>
                    </a:ext>
                  </a:extLst>
                </a:gridCol>
                <a:gridCol w="5875639">
                  <a:extLst>
                    <a:ext uri="{9D8B030D-6E8A-4147-A177-3AD203B41FA5}">
                      <a16:colId xmlns:a16="http://schemas.microsoft.com/office/drawing/2014/main" val="2387793724"/>
                    </a:ext>
                  </a:extLst>
                </a:gridCol>
              </a:tblGrid>
              <a:tr h="773021">
                <a:tc>
                  <a:txBody>
                    <a:bodyPr/>
                    <a:lstStyle/>
                    <a:p>
                      <a:pPr algn="ctr"/>
                      <a:r>
                        <a:rPr lang="en-GB" sz="2400" dirty="0"/>
                        <a:t>What our families, children and  feeder settings told us...</a:t>
                      </a:r>
                    </a:p>
                  </a:txBody>
                  <a:tcPr/>
                </a:tc>
                <a:tc>
                  <a:txBody>
                    <a:bodyPr/>
                    <a:lstStyle/>
                    <a:p>
                      <a:pPr algn="ctr"/>
                      <a:r>
                        <a:rPr lang="en-GB" sz="2400" dirty="0"/>
                        <a:t>Our response</a:t>
                      </a:r>
                    </a:p>
                  </a:txBody>
                  <a:tcPr/>
                </a:tc>
                <a:extLst>
                  <a:ext uri="{0D108BD9-81ED-4DB2-BD59-A6C34878D82A}">
                    <a16:rowId xmlns:a16="http://schemas.microsoft.com/office/drawing/2014/main" val="1600601268"/>
                  </a:ext>
                </a:extLst>
              </a:tr>
              <a:tr h="871704">
                <a:tc>
                  <a:txBody>
                    <a:bodyPr/>
                    <a:lstStyle/>
                    <a:p>
                      <a:r>
                        <a:rPr lang="en-GB" dirty="0"/>
                        <a:t>Many children shy, nervous or anxious</a:t>
                      </a:r>
                    </a:p>
                  </a:txBody>
                  <a:tcPr/>
                </a:tc>
                <a:tc>
                  <a:txBody>
                    <a:bodyPr/>
                    <a:lstStyle/>
                    <a:p>
                      <a:r>
                        <a:rPr lang="en-GB" dirty="0"/>
                        <a:t>Gentle transition to school and closer attention during transition weeks.  Heavy focus on PSED during initial weeks with activities to develop self-confidence</a:t>
                      </a:r>
                    </a:p>
                  </a:txBody>
                  <a:tcPr/>
                </a:tc>
                <a:extLst>
                  <a:ext uri="{0D108BD9-81ED-4DB2-BD59-A6C34878D82A}">
                    <a16:rowId xmlns:a16="http://schemas.microsoft.com/office/drawing/2014/main" val="712977252"/>
                  </a:ext>
                </a:extLst>
              </a:tr>
              <a:tr h="1398018">
                <a:tc>
                  <a:txBody>
                    <a:bodyPr/>
                    <a:lstStyle/>
                    <a:p>
                      <a:r>
                        <a:rPr lang="en-GB" dirty="0"/>
                        <a:t>Many children experience 'big feelings'</a:t>
                      </a:r>
                    </a:p>
                  </a:txBody>
                  <a:tcPr/>
                </a:tc>
                <a:tc>
                  <a:txBody>
                    <a:bodyPr/>
                    <a:lstStyle/>
                    <a:p>
                      <a:r>
                        <a:rPr lang="en-GB" dirty="0"/>
                        <a:t>PSED programme 1decision to support understanding of feelings.  Dr Treisman approach of 'name it to tame it.'  Modelling language and naming our own feelings. Mindfulness and positive affirmations built into curriculum. </a:t>
                      </a:r>
                      <a:endParaRPr lang="en-GB" dirty="0" err="1"/>
                    </a:p>
                  </a:txBody>
                  <a:tcPr/>
                </a:tc>
                <a:extLst>
                  <a:ext uri="{0D108BD9-81ED-4DB2-BD59-A6C34878D82A}">
                    <a16:rowId xmlns:a16="http://schemas.microsoft.com/office/drawing/2014/main" val="1268966631"/>
                  </a:ext>
                </a:extLst>
              </a:tr>
              <a:tr h="1134862">
                <a:tc>
                  <a:txBody>
                    <a:bodyPr/>
                    <a:lstStyle/>
                    <a:p>
                      <a:pPr lvl="0" algn="l">
                        <a:lnSpc>
                          <a:spcPct val="100000"/>
                        </a:lnSpc>
                        <a:spcBef>
                          <a:spcPts val="0"/>
                        </a:spcBef>
                        <a:spcAft>
                          <a:spcPts val="0"/>
                        </a:spcAft>
                        <a:buNone/>
                      </a:pPr>
                      <a:r>
                        <a:rPr lang="en-GB" sz="1800" b="0" i="0" u="none" strike="noStrike" noProof="0" dirty="0">
                          <a:solidFill>
                            <a:srgbClr val="000000"/>
                          </a:solidFill>
                          <a:latin typeface="Calibri"/>
                        </a:rPr>
                        <a:t>Children would benefit from developing resilience around hurting themselves</a:t>
                      </a:r>
                    </a:p>
                    <a:p>
                      <a:pPr lvl="0">
                        <a:buNone/>
                      </a:pPr>
                      <a:endParaRPr lang="en-GB"/>
                    </a:p>
                  </a:txBody>
                  <a:tcPr/>
                </a:tc>
                <a:tc>
                  <a:txBody>
                    <a:bodyPr/>
                    <a:lstStyle/>
                    <a:p>
                      <a:r>
                        <a:rPr lang="en-GB" dirty="0"/>
                        <a:t>Initial focus on 'The resilient tortoise' and how this can support us to develop the </a:t>
                      </a:r>
                      <a:r>
                        <a:rPr lang="en-GB" dirty="0" err="1"/>
                        <a:t>CoEL</a:t>
                      </a:r>
                      <a:r>
                        <a:rPr lang="en-GB" dirty="0"/>
                        <a:t>. Whole class session in initial week on people in school who help us and what to do if we are physically hurt.</a:t>
                      </a:r>
                    </a:p>
                  </a:txBody>
                  <a:tcPr/>
                </a:tc>
                <a:extLst>
                  <a:ext uri="{0D108BD9-81ED-4DB2-BD59-A6C34878D82A}">
                    <a16:rowId xmlns:a16="http://schemas.microsoft.com/office/drawing/2014/main" val="1888002579"/>
                  </a:ext>
                </a:extLst>
              </a:tr>
              <a:tr h="871704">
                <a:tc>
                  <a:txBody>
                    <a:bodyPr/>
                    <a:lstStyle/>
                    <a:p>
                      <a:r>
                        <a:rPr lang="en-GB" dirty="0"/>
                        <a:t>Of the 20 who returned 'all about me' forms, 3 chose not to  draw self-portrait and 3 were not recognisable as people </a:t>
                      </a:r>
                    </a:p>
                  </a:txBody>
                  <a:tcPr/>
                </a:tc>
                <a:tc>
                  <a:txBody>
                    <a:bodyPr/>
                    <a:lstStyle/>
                    <a:p>
                      <a:r>
                        <a:rPr lang="en-GB" dirty="0"/>
                        <a:t>Mark making opportunities inside and outside.  Creative approaches such as paper under tables.  Creation station part of continuous provision.  Drawing club. Focus on pencil grip fine motor skills at fine motor zone. </a:t>
                      </a:r>
                    </a:p>
                  </a:txBody>
                  <a:tcPr/>
                </a:tc>
                <a:extLst>
                  <a:ext uri="{0D108BD9-81ED-4DB2-BD59-A6C34878D82A}">
                    <a16:rowId xmlns:a16="http://schemas.microsoft.com/office/drawing/2014/main" val="718210757"/>
                  </a:ext>
                </a:extLst>
              </a:tr>
              <a:tr h="871704">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78881713"/>
                  </a:ext>
                </a:extLst>
              </a:tr>
            </a:tbl>
          </a:graphicData>
        </a:graphic>
      </p:graphicFrame>
    </p:spTree>
    <p:extLst>
      <p:ext uri="{BB962C8B-B14F-4D97-AF65-F5344CB8AC3E}">
        <p14:creationId xmlns:p14="http://schemas.microsoft.com/office/powerpoint/2010/main" val="193415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65002269"/>
              </p:ext>
            </p:extLst>
          </p:nvPr>
        </p:nvGraphicFramePr>
        <p:xfrm>
          <a:off x="63501" y="509810"/>
          <a:ext cx="12064998" cy="6318902"/>
        </p:xfrm>
        <a:graphic>
          <a:graphicData uri="http://schemas.openxmlformats.org/drawingml/2006/table">
            <a:tbl>
              <a:tblPr firstRow="1" bandRow="1">
                <a:tableStyleId>{5C22544A-7EE6-4342-B048-85BDC9FD1C3A}</a:tableStyleId>
              </a:tblPr>
              <a:tblGrid>
                <a:gridCol w="1568562">
                  <a:extLst>
                    <a:ext uri="{9D8B030D-6E8A-4147-A177-3AD203B41FA5}">
                      <a16:colId xmlns:a16="http://schemas.microsoft.com/office/drawing/2014/main" val="385991600"/>
                    </a:ext>
                  </a:extLst>
                </a:gridCol>
                <a:gridCol w="1889132">
                  <a:extLst>
                    <a:ext uri="{9D8B030D-6E8A-4147-A177-3AD203B41FA5}">
                      <a16:colId xmlns:a16="http://schemas.microsoft.com/office/drawing/2014/main" val="2865123548"/>
                    </a:ext>
                  </a:extLst>
                </a:gridCol>
                <a:gridCol w="1976013">
                  <a:extLst>
                    <a:ext uri="{9D8B030D-6E8A-4147-A177-3AD203B41FA5}">
                      <a16:colId xmlns:a16="http://schemas.microsoft.com/office/drawing/2014/main" val="872926247"/>
                    </a:ext>
                  </a:extLst>
                </a:gridCol>
                <a:gridCol w="1589792">
                  <a:extLst>
                    <a:ext uri="{9D8B030D-6E8A-4147-A177-3AD203B41FA5}">
                      <a16:colId xmlns:a16="http://schemas.microsoft.com/office/drawing/2014/main" val="1315738151"/>
                    </a:ext>
                  </a:extLst>
                </a:gridCol>
                <a:gridCol w="1679611">
                  <a:extLst>
                    <a:ext uri="{9D8B030D-6E8A-4147-A177-3AD203B41FA5}">
                      <a16:colId xmlns:a16="http://schemas.microsoft.com/office/drawing/2014/main" val="2709165749"/>
                    </a:ext>
                  </a:extLst>
                </a:gridCol>
                <a:gridCol w="1670630">
                  <a:extLst>
                    <a:ext uri="{9D8B030D-6E8A-4147-A177-3AD203B41FA5}">
                      <a16:colId xmlns:a16="http://schemas.microsoft.com/office/drawing/2014/main" val="2335150482"/>
                    </a:ext>
                  </a:extLst>
                </a:gridCol>
                <a:gridCol w="1691258">
                  <a:extLst>
                    <a:ext uri="{9D8B030D-6E8A-4147-A177-3AD203B41FA5}">
                      <a16:colId xmlns:a16="http://schemas.microsoft.com/office/drawing/2014/main" val="4046203905"/>
                    </a:ext>
                  </a:extLst>
                </a:gridCol>
              </a:tblGrid>
              <a:tr h="47932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a:cs typeface="Amatic SC"/>
                        </a:rPr>
                        <a:t>Term 1</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a:cs typeface="Amatic SC"/>
                        </a:rPr>
                        <a:t>Term 2</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a:cs typeface="Amatic SC"/>
                        </a:rPr>
                        <a:t>Term 3</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a:cs typeface="Amatic SC"/>
                        </a:rPr>
                        <a:t>Term 4</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a:cs typeface="Amatic SC"/>
                        </a:rPr>
                        <a:t>Term 5</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a:cs typeface="Amatic SC"/>
                        </a:rPr>
                        <a:t>Term 6</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739939">
                <a:tc>
                  <a:txBody>
                    <a:bodyPr/>
                    <a:lstStyle/>
                    <a:p>
                      <a:pPr algn="ctr"/>
                      <a:r>
                        <a:rPr lang="en-US" sz="1800" b="0" dirty="0">
                          <a:latin typeface="Amatic SC"/>
                          <a:cs typeface="Amatic SC"/>
                        </a:rPr>
                        <a:t>General Themes </a:t>
                      </a:r>
                      <a:endParaRPr lang="en-US" sz="1800" b="0" dirty="0">
                        <a:latin typeface="Amatic SC" panose="00000500000000000000" pitchFamily="2" charset="-79"/>
                        <a:cs typeface="Amatic SC" panose="00000500000000000000" pitchFamily="2" charset="-79"/>
                      </a:endParaRPr>
                    </a:p>
                    <a:p>
                      <a:pPr algn="ctr"/>
                      <a:r>
                        <a:rPr lang="en-US" sz="1600" b="1" dirty="0">
                          <a:latin typeface="Amatic SC"/>
                          <a:cs typeface="Amatic SC"/>
                        </a:rPr>
                        <a:t>NB: </a:t>
                      </a:r>
                      <a:r>
                        <a:rPr lang="en-US" sz="1600" b="1" i="1" dirty="0">
                          <a:latin typeface="Amatic SC"/>
                          <a:cs typeface="Amatic SC"/>
                        </a:rPr>
                        <a:t>These themes may be adapted at various points to allow for children’s interests to flow through the provision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a:cs typeface="Amatic SC"/>
                        </a:rPr>
                        <a:t>Explorers </a:t>
                      </a:r>
                      <a:endParaRPr lang="en-US" sz="2000" b="1" dirty="0">
                        <a:solidFill>
                          <a:srgbClr val="7030A0"/>
                        </a:solidFill>
                        <a:latin typeface="Amatic SC" panose="00000500000000000000" pitchFamily="2" charset="-79"/>
                        <a:cs typeface="Amatic SC" panose="00000500000000000000" pitchFamily="2" charset="-79"/>
                      </a:endParaRPr>
                    </a:p>
                    <a:p>
                      <a:pPr algn="ctr"/>
                      <a:r>
                        <a:rPr lang="en-US" sz="1050" dirty="0">
                          <a:solidFill>
                            <a:schemeClr val="tx1"/>
                          </a:solidFill>
                          <a:latin typeface="+mn-lt"/>
                          <a:cs typeface="Amatic SC"/>
                        </a:rPr>
                        <a:t>Exploring our classroom/ explore the school</a:t>
                      </a:r>
                    </a:p>
                    <a:p>
                      <a:pPr algn="ctr"/>
                      <a:r>
                        <a:rPr lang="en-US" sz="1050" dirty="0">
                          <a:solidFill>
                            <a:schemeClr val="tx1"/>
                          </a:solidFill>
                          <a:latin typeface="+mn-lt"/>
                          <a:cs typeface="Amatic SC"/>
                        </a:rPr>
                        <a:t>/ Friendship/ settling in/ assessment / building relationships/ Autumn / seasons </a:t>
                      </a:r>
                    </a:p>
                    <a:p>
                      <a:pPr algn="ct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US" sz="2000" b="1" i="0" u="none" strike="noStrike" kern="1200" cap="none" spc="0" normalizeH="0" baseline="0" noProof="0" dirty="0">
                          <a:ln>
                            <a:noFill/>
                          </a:ln>
                          <a:solidFill>
                            <a:srgbClr val="7030A0"/>
                          </a:solidFill>
                          <a:effectLst/>
                          <a:uLnTx/>
                          <a:uFillTx/>
                          <a:latin typeface="Amatic SC"/>
                          <a:ea typeface="+mn-ea"/>
                          <a:cs typeface="Amatic SC"/>
                        </a:rPr>
                        <a:t>Celebrations</a:t>
                      </a:r>
                      <a:r>
                        <a:rPr lang="en-US" sz="2000" b="1" i="0" u="none" strike="noStrike" kern="1200" cap="none" spc="0" normalizeH="0" baseline="0" noProof="0" dirty="0">
                          <a:ln>
                            <a:noFill/>
                          </a:ln>
                          <a:solidFill>
                            <a:srgbClr val="7030A0"/>
                          </a:solidFill>
                          <a:effectLst/>
                          <a:uLnTx/>
                          <a:uFillTx/>
                          <a:latin typeface="Amatic SC"/>
                          <a:ea typeface="+mn-ea"/>
                          <a:cs typeface="Amatic SC"/>
                        </a:rPr>
                        <a:t> </a:t>
                      </a:r>
                      <a:endParaRPr kumimoji="0" lang="en-US" sz="2000" b="1" i="0" u="none" strike="noStrike" kern="1200" cap="none" spc="0" normalizeH="0" baseline="0" noProof="0" dirty="0">
                        <a:ln>
                          <a:noFill/>
                        </a:ln>
                        <a:solidFill>
                          <a:srgbClr val="7030A0"/>
                        </a:solidFill>
                        <a:effectLst/>
                        <a:uLnTx/>
                        <a:uFillTx/>
                        <a:latin typeface="Amatic SC" panose="00000500000000000000" pitchFamily="2" charset="-79"/>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a:rPr>
                        <a:t>Remembrance day/ Diwali/ fireworks/ Christmas</a:t>
                      </a:r>
                      <a:endParaRPr lang="en-GB" sz="1050" b="0" i="0" dirty="0">
                        <a:solidFill>
                          <a:srgbClr val="000000"/>
                        </a:solidFill>
                        <a:effectLst/>
                        <a:latin typeface="Segoe UI" panose="020B0502040204020203"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GB" sz="1800" b="0" i="0" kern="1200" dirty="0">
                          <a:solidFill>
                            <a:schemeClr val="dk1"/>
                          </a:solidFill>
                          <a:effectLst/>
                          <a:latin typeface="+mn-lt"/>
                          <a:ea typeface="+mn-ea"/>
                          <a:cs typeface="+mn-cs"/>
                        </a:rPr>
                        <a:t> </a:t>
                      </a:r>
                      <a:r>
                        <a:rPr kumimoji="0" lang="en-GB" sz="1800" b="1" i="0" u="none" strike="noStrike" kern="1200" cap="none" spc="0" normalizeH="0" baseline="0" noProof="0" dirty="0">
                          <a:ln>
                            <a:noFill/>
                          </a:ln>
                          <a:solidFill>
                            <a:srgbClr val="7030A0"/>
                          </a:solidFill>
                          <a:effectLst/>
                          <a:uLnTx/>
                          <a:uFillTx/>
                          <a:latin typeface="Amatic SC"/>
                          <a:ea typeface="+mn-ea"/>
                          <a:cs typeface="Amatic SC"/>
                        </a:rPr>
                        <a:t>Dinosaurs</a:t>
                      </a:r>
                      <a:endParaRPr lang="en-GB" sz="1050" b="0" i="0" kern="1200" dirty="0">
                        <a:solidFill>
                          <a:schemeClr val="dk1"/>
                        </a:solidFill>
                        <a:effectLst/>
                        <a:latin typeface="Amatic SC"/>
                        <a:ea typeface="+mn-ea"/>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i="0" kern="1200" dirty="0">
                          <a:solidFill>
                            <a:schemeClr val="dk1"/>
                          </a:solidFill>
                          <a:effectLst/>
                          <a:latin typeface="+mn-lt"/>
                          <a:ea typeface="+mn-ea"/>
                          <a:cs typeface="+mn-cs"/>
                        </a:rPr>
                        <a:t> </a:t>
                      </a:r>
                      <a:r>
                        <a:rPr kumimoji="0" lang="en-GB" sz="1050" b="0" i="0" u="none" strike="noStrike" kern="1200" cap="none" spc="0" normalizeH="0" baseline="0" noProof="0" dirty="0">
                          <a:ln>
                            <a:noFill/>
                          </a:ln>
                          <a:solidFill>
                            <a:prstClr val="black"/>
                          </a:solidFill>
                          <a:effectLst/>
                          <a:uLnTx/>
                          <a:uFillTx/>
                          <a:latin typeface="+mn-lt"/>
                          <a:ea typeface="+mn-ea"/>
                          <a:cs typeface="Amatic SC"/>
                        </a:rPr>
                        <a:t>History/ </a:t>
                      </a:r>
                      <a:r>
                        <a:rPr lang="en-GB" sz="1050" b="0" i="0" u="none" strike="noStrike" kern="1200" cap="none" spc="0" normalizeH="0" baseline="0" noProof="0" dirty="0">
                          <a:ln>
                            <a:noFill/>
                          </a:ln>
                          <a:solidFill>
                            <a:prstClr val="black"/>
                          </a:solidFill>
                          <a:effectLst/>
                          <a:uLnTx/>
                          <a:uFillTx/>
                          <a:latin typeface="+mn-lt"/>
                          <a:ea typeface="+mn-ea"/>
                          <a:cs typeface="Amatic SC"/>
                        </a:rPr>
                        <a:t>UTW</a:t>
                      </a:r>
                      <a:endParaRPr kumimoji="0" lang="en-GB" sz="105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algn="ctr" rtl="0" fontAlgn="base"/>
                      <a:endParaRPr lang="en-GB" sz="105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US" sz="1800" b="1" i="0" u="none" strike="noStrike" kern="1200" cap="none" spc="0" normalizeH="0" baseline="0" noProof="0" dirty="0">
                          <a:ln>
                            <a:noFill/>
                          </a:ln>
                          <a:solidFill>
                            <a:srgbClr val="7030A0"/>
                          </a:solidFill>
                          <a:effectLst/>
                          <a:uLnTx/>
                          <a:uFillTx/>
                          <a:latin typeface="Amatic SC"/>
                          <a:ea typeface="+mn-ea"/>
                          <a:cs typeface="Amatic SC"/>
                        </a:rPr>
                        <a:t>Plants</a:t>
                      </a:r>
                      <a:r>
                        <a:rPr lang="en-US" sz="1800" b="1" i="0" u="none" strike="noStrike" kern="1200" cap="none" spc="0" normalizeH="0" baseline="0" noProof="0" dirty="0">
                          <a:ln>
                            <a:noFill/>
                          </a:ln>
                          <a:solidFill>
                            <a:srgbClr val="7030A0"/>
                          </a:solidFill>
                          <a:effectLst/>
                          <a:uLnTx/>
                          <a:uFillTx/>
                          <a:latin typeface="Amatic SC"/>
                          <a:ea typeface="+mn-ea"/>
                          <a:cs typeface="Amatic SC"/>
                        </a:rPr>
                        <a:t> and growth</a:t>
                      </a:r>
                      <a:endParaRPr kumimoji="0" lang="en-US" sz="1800" b="1" i="0" u="none" strike="noStrike" kern="1200" cap="none" spc="0" normalizeH="0" baseline="0" noProof="0" dirty="0">
                        <a:ln>
                          <a:noFill/>
                        </a:ln>
                        <a:solidFill>
                          <a:srgbClr val="7030A0"/>
                        </a:solidFill>
                        <a:effectLst/>
                        <a:uLnTx/>
                        <a:uFillTx/>
                        <a:latin typeface="Amatic SC"/>
                        <a:ea typeface="+mn-ea"/>
                        <a:cs typeface="Amatic SC"/>
                      </a:endParaRP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mn-ea"/>
                          <a:cs typeface="Amatic SC"/>
                        </a:rPr>
                        <a:t>Nature studies</a:t>
                      </a:r>
                      <a:r>
                        <a:rPr lang="en-GB" sz="1050" b="0" i="0" u="none" strike="noStrike" kern="1200" cap="none" spc="0" normalizeH="0" baseline="0" noProof="0" dirty="0">
                          <a:ln>
                            <a:noFill/>
                          </a:ln>
                          <a:solidFill>
                            <a:prstClr val="black"/>
                          </a:solidFill>
                          <a:effectLst/>
                          <a:uLnTx/>
                          <a:uFillTx/>
                          <a:latin typeface="+mn-lt"/>
                          <a:ea typeface="+mn-ea"/>
                          <a:cs typeface="Amatic SC"/>
                        </a:rPr>
                        <a:t> </a:t>
                      </a:r>
                      <a:endParaRPr kumimoji="0" lang="en-GB" sz="105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7030A0"/>
                        </a:solidFill>
                        <a:effectLst/>
                        <a:uLnTx/>
                        <a:uFillTx/>
                        <a:latin typeface="Amatic SC" panose="00000500000000000000" pitchFamily="2" charset="-79"/>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base" latinLnBrk="0" hangingPunct="1">
                        <a:lnSpc>
                          <a:spcPct val="100000"/>
                        </a:lnSpc>
                        <a:spcBef>
                          <a:spcPts val="0"/>
                        </a:spcBef>
                        <a:spcAft>
                          <a:spcPts val="0"/>
                        </a:spcAft>
                        <a:buClrTx/>
                        <a:buSzTx/>
                        <a:buFontTx/>
                        <a:buNone/>
                      </a:pPr>
                      <a:r>
                        <a:rPr kumimoji="0" lang="en-GB" sz="1800" b="1" i="0" u="none" strike="noStrike" kern="1200" cap="none" spc="0" normalizeH="0" baseline="0" noProof="0" dirty="0">
                          <a:ln>
                            <a:noFill/>
                          </a:ln>
                          <a:solidFill>
                            <a:srgbClr val="7030A0"/>
                          </a:solidFill>
                          <a:effectLst/>
                          <a:uLnTx/>
                          <a:uFillTx/>
                          <a:latin typeface="Amatic SC"/>
                          <a:ea typeface="+mn-ea"/>
                          <a:cs typeface="Amatic SC"/>
                        </a:rPr>
                        <a:t>Animals</a:t>
                      </a:r>
                      <a:r>
                        <a:rPr lang="en-GB" sz="1800" b="1" i="0" u="none" strike="noStrike" kern="1200" cap="none" spc="0" normalizeH="0" baseline="0" noProof="0" dirty="0">
                          <a:ln>
                            <a:noFill/>
                          </a:ln>
                          <a:solidFill>
                            <a:srgbClr val="7030A0"/>
                          </a:solidFill>
                          <a:effectLst/>
                          <a:uLnTx/>
                          <a:uFillTx/>
                          <a:latin typeface="Amatic SC"/>
                          <a:ea typeface="+mn-ea"/>
                          <a:cs typeface="Amatic SC"/>
                        </a:rPr>
                        <a:t> </a:t>
                      </a:r>
                      <a:endParaRPr lang="en-GB" sz="1800" b="0" i="0" kern="1200" dirty="0">
                        <a:solidFill>
                          <a:schemeClr val="dk1"/>
                        </a:solidFill>
                        <a:effectLst/>
                        <a:latin typeface="+mn-lt"/>
                        <a:ea typeface="+mn-ea"/>
                        <a:cs typeface="+mn-cs"/>
                      </a:endParaRPr>
                    </a:p>
                    <a:p>
                      <a:pPr marL="0" marR="0" lvl="0" indent="0" algn="ctr" rtl="0" eaLnBrk="1" fontAlgn="auto" latinLnBrk="0" hangingPunct="1">
                        <a:lnSpc>
                          <a:spcPct val="100000"/>
                        </a:lnSpc>
                        <a:spcBef>
                          <a:spcPts val="0"/>
                        </a:spcBef>
                        <a:spcAft>
                          <a:spcPts val="0"/>
                        </a:spcAft>
                        <a:buClrTx/>
                        <a:buSzTx/>
                        <a:buFontTx/>
                        <a:buNone/>
                      </a:pPr>
                      <a:r>
                        <a:rPr kumimoji="0" lang="en-GB" sz="1050" b="0" i="0" u="none" strike="noStrike" kern="1200" cap="none" spc="0" normalizeH="0" baseline="0" noProof="0" dirty="0">
                          <a:ln>
                            <a:noFill/>
                          </a:ln>
                          <a:solidFill>
                            <a:prstClr val="black"/>
                          </a:solidFill>
                          <a:effectLst/>
                          <a:uLnTx/>
                          <a:uFillTx/>
                          <a:latin typeface="+mn-lt"/>
                          <a:ea typeface="+mn-ea"/>
                          <a:cs typeface="Amatic SC"/>
                        </a:rPr>
                        <a:t>Human bodies/ Animals and animal parts</a:t>
                      </a:r>
                      <a:r>
                        <a:rPr lang="en-GB" sz="1050" b="0" i="0" u="none" strike="noStrike" kern="1200" cap="none" spc="0" normalizeH="0" baseline="0" noProof="0" dirty="0">
                          <a:ln>
                            <a:noFill/>
                          </a:ln>
                          <a:solidFill>
                            <a:prstClr val="black"/>
                          </a:solidFill>
                          <a:effectLst/>
                          <a:uLnTx/>
                          <a:uFillTx/>
                          <a:latin typeface="+mn-lt"/>
                          <a:ea typeface="+mn-ea"/>
                          <a:cs typeface="Amatic SC"/>
                        </a:rPr>
                        <a:t> </a:t>
                      </a:r>
                      <a:endParaRPr kumimoji="0" lang="en-GB" sz="1050" b="0" i="0" u="none" strike="noStrike" kern="1200" cap="none" spc="0" normalizeH="0" baseline="0" noProof="0" dirty="0">
                        <a:ln>
                          <a:noFill/>
                        </a:ln>
                        <a:solidFill>
                          <a:srgbClr val="000000"/>
                        </a:solidFill>
                        <a:effectLst/>
                        <a:uLnTx/>
                        <a:uFillTx/>
                        <a:latin typeface="Segoe UI" panose="020B0502040204020203" pitchFamily="34" charset="0"/>
                        <a:ea typeface="+mn-ea"/>
                        <a:cs typeface="+mn-cs"/>
                      </a:endParaRPr>
                    </a:p>
                    <a:p>
                      <a:pPr algn="ct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a:lnSpc>
                          <a:spcPct val="100000"/>
                        </a:lnSpc>
                        <a:spcBef>
                          <a:spcPts val="0"/>
                        </a:spcBef>
                        <a:spcAft>
                          <a:spcPts val="0"/>
                        </a:spcAft>
                        <a:buNone/>
                      </a:pPr>
                      <a:r>
                        <a:rPr lang="en-US" sz="1800" b="1" i="0" u="none" strike="noStrike" kern="1200" cap="none" spc="0" normalizeH="0" baseline="0" noProof="0" dirty="0">
                          <a:ln>
                            <a:noFill/>
                          </a:ln>
                          <a:solidFill>
                            <a:srgbClr val="7030A0"/>
                          </a:solidFill>
                          <a:effectLst/>
                          <a:uLnTx/>
                          <a:uFillTx/>
                          <a:latin typeface="Amatic SC"/>
                        </a:rPr>
                        <a:t>Around </a:t>
                      </a:r>
                      <a:r>
                        <a:rPr lang="en-US" sz="1800" b="1" i="0" u="none" strike="noStrike" kern="1200" cap="none" spc="0" normalizeH="0" baseline="0" noProof="0" dirty="0" err="1">
                          <a:ln>
                            <a:noFill/>
                          </a:ln>
                          <a:solidFill>
                            <a:srgbClr val="7030A0"/>
                          </a:solidFill>
                          <a:effectLst/>
                          <a:uLnTx/>
                          <a:uFillTx/>
                          <a:latin typeface="Amatic SC"/>
                        </a:rPr>
                        <a:t>ThE</a:t>
                      </a:r>
                      <a:r>
                        <a:rPr lang="en-US" sz="1800" b="1" i="0" u="none" strike="noStrike" kern="1200" cap="none" spc="0" normalizeH="0" baseline="0" noProof="0" dirty="0">
                          <a:ln>
                            <a:noFill/>
                          </a:ln>
                          <a:solidFill>
                            <a:srgbClr val="7030A0"/>
                          </a:solidFill>
                          <a:effectLst/>
                          <a:uLnTx/>
                          <a:uFillTx/>
                          <a:latin typeface="Amatic SC"/>
                        </a:rPr>
                        <a:t> world</a:t>
                      </a:r>
                      <a:endParaRPr kumimoji="0" lang="en-US" dirty="0"/>
                    </a:p>
                    <a:p>
                      <a:pPr marL="0" marR="0" lvl="0" indent="0" algn="ctr" rtl="0" eaLnBrk="1" fontAlgn="base" latinLnBrk="0" hangingPunct="1">
                        <a:lnSpc>
                          <a:spcPct val="100000"/>
                        </a:lnSpc>
                        <a:spcBef>
                          <a:spcPts val="0"/>
                        </a:spcBef>
                        <a:spcAft>
                          <a:spcPts val="0"/>
                        </a:spcAft>
                        <a:buClrTx/>
                        <a:buSzTx/>
                        <a:buFontTx/>
                        <a:buNone/>
                      </a:pPr>
                      <a:r>
                        <a:rPr lang="en-GB" sz="1050" b="0" i="0" dirty="0">
                          <a:solidFill>
                            <a:srgbClr val="000000"/>
                          </a:solidFill>
                          <a:effectLst/>
                          <a:latin typeface="Segoe UI"/>
                        </a:rPr>
                        <a:t>History and Geography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383861">
                <a:tc>
                  <a:txBody>
                    <a:bodyPr/>
                    <a:lstStyle/>
                    <a:p>
                      <a:pPr algn="ctr"/>
                      <a:r>
                        <a:rPr lang="en-US" sz="2400" b="1" dirty="0">
                          <a:latin typeface="Amatic SC"/>
                          <a:cs typeface="Amatic SC"/>
                        </a:rPr>
                        <a:t>Possible Texts</a:t>
                      </a:r>
                      <a:endParaRPr lang="en-GB" sz="2400" b="1" dirty="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Owl Babies </a:t>
                      </a:r>
                    </a:p>
                    <a:p>
                      <a:pPr algn="ctr"/>
                      <a:r>
                        <a:rPr lang="en-US" sz="1050" dirty="0">
                          <a:solidFill>
                            <a:schemeClr val="tx1"/>
                          </a:solidFill>
                          <a:latin typeface="+mn-lt"/>
                          <a:cs typeface="RM Typerighter old"/>
                        </a:rPr>
                        <a:t>Going On a Bear Hunt</a:t>
                      </a:r>
                    </a:p>
                    <a:p>
                      <a:pPr algn="ctr"/>
                      <a:r>
                        <a:rPr lang="en-US" sz="1050" dirty="0">
                          <a:solidFill>
                            <a:schemeClr val="tx1"/>
                          </a:solidFill>
                          <a:latin typeface="+mn-lt"/>
                          <a:cs typeface="RM Typerighter old"/>
                        </a:rPr>
                        <a:t>Words and Your Heart </a:t>
                      </a:r>
                    </a:p>
                    <a:p>
                      <a:pPr algn="ctr"/>
                      <a:r>
                        <a:rPr lang="en-US" sz="1050" dirty="0">
                          <a:solidFill>
                            <a:schemeClr val="tx1"/>
                          </a:solidFill>
                          <a:latin typeface="+mn-lt"/>
                          <a:cs typeface="RM Typerighter old"/>
                        </a:rPr>
                        <a:t>Three Billy Goats Gruff</a:t>
                      </a:r>
                    </a:p>
                    <a:p>
                      <a:pPr algn="ctr"/>
                      <a:r>
                        <a:rPr lang="en-US" sz="1050" dirty="0">
                          <a:solidFill>
                            <a:schemeClr val="tx1"/>
                          </a:solidFill>
                          <a:latin typeface="+mn-lt"/>
                          <a:cs typeface="RM Typerighter old"/>
                        </a:rPr>
                        <a:t>Room on the Broom </a:t>
                      </a:r>
                    </a:p>
                    <a:p>
                      <a:pPr algn="ctr"/>
                      <a:r>
                        <a:rPr lang="en-US" sz="1050" dirty="0">
                          <a:solidFill>
                            <a:schemeClr val="tx1"/>
                          </a:solidFill>
                          <a:latin typeface="+mn-lt"/>
                          <a:cs typeface="RM Typerighter old"/>
                        </a:rPr>
                        <a:t>The Great Big Book of Families </a:t>
                      </a:r>
                    </a:p>
                    <a:p>
                      <a:pPr algn="ctr"/>
                      <a:r>
                        <a:rPr lang="en-US" sz="1050" dirty="0">
                          <a:solidFill>
                            <a:schemeClr val="tx1"/>
                          </a:solidFill>
                          <a:latin typeface="+mn-lt"/>
                          <a:cs typeface="RM Typerighter old"/>
                        </a:rPr>
                        <a:t>Traditional fairy tales</a:t>
                      </a:r>
                    </a:p>
                    <a:p>
                      <a:pPr algn="ctr"/>
                      <a:r>
                        <a:rPr lang="en-US" sz="1050" dirty="0">
                          <a:solidFill>
                            <a:schemeClr val="tx1"/>
                          </a:solidFill>
                          <a:latin typeface="+mn-lt"/>
                          <a:cs typeface="RM Typerighter old"/>
                        </a:rPr>
                        <a:t>Fill</a:t>
                      </a:r>
                      <a:r>
                        <a:rPr lang="en-US" sz="1050" baseline="0" dirty="0">
                          <a:solidFill>
                            <a:schemeClr val="tx1"/>
                          </a:solidFill>
                          <a:latin typeface="+mn-lt"/>
                          <a:cs typeface="RM Typerighter old"/>
                        </a:rPr>
                        <a:t> a </a:t>
                      </a:r>
                      <a:r>
                        <a:rPr lang="en-US" sz="1050" dirty="0">
                          <a:solidFill>
                            <a:schemeClr val="tx1"/>
                          </a:solidFill>
                          <a:latin typeface="+mn-lt"/>
                          <a:cs typeface="RM Typerighter old"/>
                        </a:rPr>
                        <a:t> bucket of Kindness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a:rPr>
                        <a:t>Funny Bones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a:rPr>
                        <a:t>Ava’s Poppy</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The Best Diwali Ever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a:rPr>
                        <a:t>The magic Porridge Pot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a:rPr>
                        <a:t>Button Moon-Planet Donut</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Stick Man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Christmas Story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t>Rama and Sita</a:t>
                      </a:r>
                      <a:endParaRPr lang="en-US" sz="105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rtl="0" fontAlgn="base"/>
                      <a:r>
                        <a:rPr lang="en-GB" sz="1050" b="0" i="0" kern="1200" dirty="0">
                          <a:solidFill>
                            <a:schemeClr val="dk1"/>
                          </a:solidFill>
                          <a:effectLst/>
                          <a:latin typeface="+mn-lt"/>
                          <a:ea typeface="+mn-ea"/>
                          <a:cs typeface="+mn-cs"/>
                        </a:rPr>
                        <a:t>Dinosaur Pooped a Planet </a:t>
                      </a:r>
                    </a:p>
                    <a:p>
                      <a:pPr rtl="0" fontAlgn="base"/>
                      <a:r>
                        <a:rPr lang="en-GB" sz="1050" b="0" i="0" kern="1200" dirty="0">
                          <a:solidFill>
                            <a:schemeClr val="dk1"/>
                          </a:solidFill>
                          <a:effectLst/>
                          <a:latin typeface="+mn-lt"/>
                          <a:ea typeface="+mn-ea"/>
                          <a:cs typeface="+mn-cs"/>
                        </a:rPr>
                        <a:t>Harry’s Bucket full of Dinosaurs</a:t>
                      </a:r>
                    </a:p>
                    <a:p>
                      <a:pPr rtl="0" fontAlgn="base"/>
                      <a:r>
                        <a:rPr lang="en-GB" sz="1050" b="0" i="0" kern="1200" dirty="0">
                          <a:solidFill>
                            <a:schemeClr val="dk1"/>
                          </a:solidFill>
                          <a:effectLst/>
                          <a:latin typeface="+mn-lt"/>
                          <a:ea typeface="+mn-ea"/>
                          <a:cs typeface="+mn-cs"/>
                        </a:rPr>
                        <a:t>Stomp, Chomp, Big Roars.</a:t>
                      </a:r>
                    </a:p>
                    <a:p>
                      <a:pPr rtl="0" fontAlgn="base"/>
                      <a:r>
                        <a:rPr lang="en-GB" sz="1050" b="0" i="0" kern="1200" dirty="0">
                          <a:solidFill>
                            <a:schemeClr val="dk1"/>
                          </a:solidFill>
                          <a:effectLst/>
                          <a:latin typeface="+mn-lt"/>
                          <a:ea typeface="+mn-ea"/>
                          <a:cs typeface="+mn-cs"/>
                        </a:rPr>
                        <a:t>Dinosaurs Love Underpants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RM Typerighter old"/>
                        </a:rPr>
                        <a:t>Jasper’s Beanstalk</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Jack and the Beanstalk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A Seed Grows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The Carrot Seed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Amazing life cycle of plants.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Nonfiction on Plants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RM Typerighter old"/>
                        </a:rPr>
                        <a:t>Little Rose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Somebody Swallowed Stanley </a:t>
                      </a:r>
                      <a:endParaRPr lang="en-US" sz="1050" dirty="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Peter Rabbit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Brown bear, Brown Bear what do you See?</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What the Ladybird Heard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RM Typerighter old"/>
                        </a:rPr>
                        <a:t>Seaside Jobs</a:t>
                      </a:r>
                    </a:p>
                    <a:p>
                      <a:pPr algn="ctr"/>
                      <a:r>
                        <a:rPr lang="en-GB" sz="1050" dirty="0">
                          <a:solidFill>
                            <a:schemeClr val="tx1"/>
                          </a:solidFill>
                          <a:latin typeface="+mn-lt"/>
                          <a:cs typeface="RM Typerighter old"/>
                        </a:rPr>
                        <a:t>Sea, Sand, me</a:t>
                      </a:r>
                    </a:p>
                    <a:p>
                      <a:pPr algn="ctr"/>
                      <a:r>
                        <a:rPr lang="en-GB" sz="1050" dirty="0">
                          <a:solidFill>
                            <a:schemeClr val="tx1"/>
                          </a:solidFill>
                          <a:latin typeface="+mn-lt"/>
                          <a:cs typeface="RM Typerighter old"/>
                        </a:rPr>
                        <a:t>The Strom Whale</a:t>
                      </a:r>
                    </a:p>
                    <a:p>
                      <a:pPr algn="ctr"/>
                      <a:r>
                        <a:rPr lang="en-GB" sz="1050" dirty="0">
                          <a:solidFill>
                            <a:schemeClr val="tx1"/>
                          </a:solidFill>
                          <a:latin typeface="+mn-lt"/>
                          <a:cs typeface="RM Typerighter old"/>
                        </a:rPr>
                        <a:t>The Snail and the Whale </a:t>
                      </a:r>
                    </a:p>
                    <a:p>
                      <a:pPr algn="ctr"/>
                      <a:r>
                        <a:rPr lang="en-GB" sz="1050" dirty="0">
                          <a:solidFill>
                            <a:schemeClr val="tx1"/>
                          </a:solidFill>
                          <a:latin typeface="+mn-lt"/>
                          <a:cs typeface="RM Typerighter old" panose="00000400000000000000" pitchFamily="2" charset="-79"/>
                        </a:rPr>
                        <a:t>Monkey Puzzle </a:t>
                      </a:r>
                    </a:p>
                    <a:p>
                      <a:pPr algn="ctr"/>
                      <a:r>
                        <a:rPr lang="en-GB" sz="1050" dirty="0">
                          <a:solidFill>
                            <a:schemeClr val="tx1"/>
                          </a:solidFill>
                          <a:latin typeface="+mn-lt"/>
                          <a:cs typeface="RM Typerighter old" panose="00000400000000000000" pitchFamily="2" charset="-79"/>
                        </a:rPr>
                        <a:t>Sharing a Shell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r h="775259">
                <a:tc>
                  <a:txBody>
                    <a:bodyPr/>
                    <a:lstStyle/>
                    <a:p>
                      <a:pPr algn="ctr"/>
                      <a:r>
                        <a:rPr lang="en-GB" sz="2400" b="1" dirty="0">
                          <a:latin typeface="Amatic SC"/>
                          <a:cs typeface="Amatic SC"/>
                        </a:rPr>
                        <a:t>Reading Spine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050" dirty="0">
                          <a:solidFill>
                            <a:schemeClr val="tx1"/>
                          </a:solidFill>
                          <a:latin typeface="+mn-lt"/>
                          <a:cs typeface="RM Typerighter old" panose="00000400000000000000" pitchFamily="2" charset="-79"/>
                        </a:rPr>
                        <a:t>Mrs. Armitage on Wheels</a:t>
                      </a:r>
                    </a:p>
                    <a:p>
                      <a:pPr algn="ctr"/>
                      <a:r>
                        <a:rPr lang="en-US" sz="1050" dirty="0" err="1">
                          <a:solidFill>
                            <a:schemeClr val="tx1"/>
                          </a:solidFill>
                          <a:latin typeface="+mn-lt"/>
                          <a:cs typeface="RM Typerighter old"/>
                        </a:rPr>
                        <a:t>Shhh</a:t>
                      </a:r>
                      <a:r>
                        <a:rPr lang="en-US" sz="1050" dirty="0">
                          <a:solidFill>
                            <a:schemeClr val="tx1"/>
                          </a:solidFill>
                          <a:latin typeface="+mn-lt"/>
                          <a:cs typeface="RM Typerighter old"/>
                        </a:rPr>
                        <a:t>!</a:t>
                      </a:r>
                    </a:p>
                    <a:p>
                      <a:pPr algn="ctr"/>
                      <a:r>
                        <a:rPr lang="en-US" sz="1050" dirty="0">
                          <a:solidFill>
                            <a:schemeClr val="tx1"/>
                          </a:solidFill>
                          <a:latin typeface="+mn-lt"/>
                          <a:cs typeface="RM Typerighter old" panose="00000400000000000000" pitchFamily="2" charset="-79"/>
                        </a:rPr>
                        <a:t>Farmer Duck </a:t>
                      </a:r>
                    </a:p>
                    <a:p>
                      <a:pPr algn="ctr"/>
                      <a:r>
                        <a:rPr lang="en-US" sz="1050" dirty="0">
                          <a:solidFill>
                            <a:schemeClr val="tx1"/>
                          </a:solidFill>
                          <a:latin typeface="+mn-lt"/>
                          <a:cs typeface="RM Typerighter old" panose="00000400000000000000" pitchFamily="2" charset="-79"/>
                        </a:rPr>
                        <a:t>Gruffalo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rtl="0" fontAlgn="base"/>
                      <a:r>
                        <a:rPr lang="en-GB" sz="1050" b="0" i="0" kern="1200" dirty="0">
                          <a:solidFill>
                            <a:schemeClr val="dk1"/>
                          </a:solidFill>
                          <a:effectLst/>
                          <a:latin typeface="+mn-lt"/>
                          <a:ea typeface="+mn-ea"/>
                          <a:cs typeface="+mn-cs"/>
                        </a:rPr>
                        <a:t>Six Dinner Sid</a:t>
                      </a:r>
                    </a:p>
                    <a:p>
                      <a:pPr algn="ctr" rtl="0" fontAlgn="base"/>
                      <a:r>
                        <a:rPr lang="en-GB" sz="1050" b="0" i="0" kern="1200" dirty="0">
                          <a:solidFill>
                            <a:schemeClr val="dk1"/>
                          </a:solidFill>
                          <a:effectLst/>
                          <a:latin typeface="+mn-lt"/>
                          <a:ea typeface="+mn-ea"/>
                          <a:cs typeface="+mn-cs"/>
                        </a:rPr>
                        <a:t>Whatever Next </a:t>
                      </a:r>
                    </a:p>
                    <a:p>
                      <a:pPr algn="ctr" rtl="0" fontAlgn="base"/>
                      <a:r>
                        <a:rPr lang="en-GB" sz="1050" b="0" i="0" kern="1200" dirty="0" err="1">
                          <a:solidFill>
                            <a:schemeClr val="dk1"/>
                          </a:solidFill>
                          <a:effectLst/>
                          <a:latin typeface="+mn-lt"/>
                          <a:ea typeface="+mn-ea"/>
                          <a:cs typeface="+mn-cs"/>
                        </a:rPr>
                        <a:t>Handas</a:t>
                      </a:r>
                      <a:r>
                        <a:rPr lang="en-GB" sz="1050" b="0" i="0" kern="1200" dirty="0">
                          <a:solidFill>
                            <a:schemeClr val="dk1"/>
                          </a:solidFill>
                          <a:effectLst/>
                          <a:latin typeface="+mn-lt"/>
                          <a:ea typeface="+mn-ea"/>
                          <a:cs typeface="+mn-cs"/>
                        </a:rPr>
                        <a:t> Surprise</a:t>
                      </a:r>
                    </a:p>
                    <a:p>
                      <a:pPr algn="ctr" rtl="0" fontAlgn="base"/>
                      <a:r>
                        <a:rPr lang="en-GB" sz="1050" b="0" i="0" kern="1200" dirty="0">
                          <a:solidFill>
                            <a:schemeClr val="dk1"/>
                          </a:solidFill>
                          <a:effectLst/>
                          <a:latin typeface="+mn-lt"/>
                          <a:ea typeface="+mn-ea"/>
                          <a:cs typeface="+mn-cs"/>
                        </a:rPr>
                        <a:t>Mr </a:t>
                      </a:r>
                      <a:r>
                        <a:rPr lang="en-GB" sz="1050" b="0" i="0" kern="1200" dirty="0" err="1">
                          <a:solidFill>
                            <a:schemeClr val="dk1"/>
                          </a:solidFill>
                          <a:effectLst/>
                          <a:latin typeface="+mn-lt"/>
                          <a:ea typeface="+mn-ea"/>
                          <a:cs typeface="+mn-cs"/>
                        </a:rPr>
                        <a:t>Gumpy’s</a:t>
                      </a:r>
                      <a:r>
                        <a:rPr lang="en-GB" sz="1050" b="0" i="0" kern="1200" dirty="0">
                          <a:solidFill>
                            <a:schemeClr val="dk1"/>
                          </a:solidFill>
                          <a:effectLst/>
                          <a:latin typeface="+mn-lt"/>
                          <a:ea typeface="+mn-ea"/>
                          <a:cs typeface="+mn-cs"/>
                        </a:rPr>
                        <a:t> Outing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Owl Babies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Good night, Moon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On the Way home</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Rosie’s Walk.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86070157"/>
                  </a:ext>
                </a:extLst>
              </a:tr>
              <a:tr h="1734499">
                <a:tc>
                  <a:txBody>
                    <a:bodyPr/>
                    <a:lstStyle/>
                    <a:p>
                      <a:pPr algn="ctr"/>
                      <a:r>
                        <a:rPr lang="en-US" sz="2000" b="1" dirty="0">
                          <a:latin typeface="Amatic SC"/>
                          <a:cs typeface="Amatic SC"/>
                        </a:rPr>
                        <a:t>‘Wow’ moments /</a:t>
                      </a:r>
                    </a:p>
                    <a:p>
                      <a:pPr algn="ctr"/>
                      <a:r>
                        <a:rPr lang="en-US" sz="2000" b="1" dirty="0">
                          <a:solidFill>
                            <a:srgbClr val="0070C0"/>
                          </a:solidFill>
                          <a:latin typeface="Amatic SC"/>
                          <a:cs typeface="Amatic SC"/>
                        </a:rPr>
                        <a:t>Visit</a:t>
                      </a:r>
                      <a:r>
                        <a:rPr lang="en-US" sz="2000" b="1" baseline="0" dirty="0">
                          <a:solidFill>
                            <a:srgbClr val="0070C0"/>
                          </a:solidFill>
                          <a:latin typeface="Amatic SC"/>
                          <a:cs typeface="Amatic SC"/>
                        </a:rPr>
                        <a:t>s and Visitors</a:t>
                      </a:r>
                      <a:endParaRPr lang="en-GB" sz="2000" b="1" dirty="0">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a:rPr>
                        <a:t>Teacher's visiting me at Home </a:t>
                      </a: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a:rPr>
                        <a:t>Harvest Time </a:t>
                      </a:r>
                    </a:p>
                    <a:p>
                      <a:pPr algn="ctr"/>
                      <a:r>
                        <a:rPr lang="en-US" sz="1050" dirty="0">
                          <a:solidFill>
                            <a:schemeClr val="tx1"/>
                          </a:solidFill>
                          <a:latin typeface="+mn-lt"/>
                          <a:cs typeface="Amatic SC"/>
                        </a:rPr>
                        <a:t>Forest School </a:t>
                      </a:r>
                    </a:p>
                    <a:p>
                      <a:pPr algn="ctr"/>
                      <a:r>
                        <a:rPr lang="en-US" sz="1050" dirty="0">
                          <a:solidFill>
                            <a:srgbClr val="00B0F0"/>
                          </a:solidFill>
                          <a:latin typeface="+mn-lt"/>
                          <a:cs typeface="Amatic SC"/>
                        </a:rPr>
                        <a:t>Weston Hospice Visit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US" sz="1050" b="0" i="0" u="none" strike="noStrike" kern="1200" cap="none" spc="0" normalizeH="0" baseline="0" noProof="0" dirty="0">
                          <a:ln>
                            <a:noFill/>
                          </a:ln>
                          <a:solidFill>
                            <a:prstClr val="black"/>
                          </a:solidFill>
                          <a:effectLst/>
                          <a:uLnTx/>
                          <a:uFillTx/>
                          <a:latin typeface="+mn-lt"/>
                          <a:ea typeface="+mn-ea"/>
                          <a:cs typeface="Amatic SC"/>
                        </a:rPr>
                        <a:t>Remembrance Day</a:t>
                      </a:r>
                      <a:r>
                        <a:rPr lang="en-US" sz="1050" b="0" i="0" u="none" strike="noStrike" kern="1200" cap="none" spc="0" normalizeH="0" baseline="0" noProof="0" dirty="0">
                          <a:ln>
                            <a:noFill/>
                          </a:ln>
                          <a:solidFill>
                            <a:prstClr val="black"/>
                          </a:solidFill>
                          <a:effectLst/>
                          <a:uLnTx/>
                          <a:uFillTx/>
                          <a:latin typeface="+mn-lt"/>
                          <a:ea typeface="+mn-ea"/>
                          <a:cs typeface="Amatic SC"/>
                        </a:rPr>
                        <a:t> </a:t>
                      </a:r>
                      <a:endParaRPr lang="en-US" sz="1050" dirty="0">
                        <a:solidFill>
                          <a:srgbClr val="00B0F0"/>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Guy Fawkes / Bonfire Night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Christmas Time  /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Diwali</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Children in Need</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Anti- Bullying Week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Open the Book Visit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rgbClr val="00B0F0"/>
                          </a:solidFill>
                          <a:latin typeface="+mn-lt"/>
                          <a:cs typeface="Amatic SC"/>
                        </a:rPr>
                        <a:t>PCSO</a:t>
                      </a:r>
                      <a:r>
                        <a:rPr lang="en-US" sz="1050" baseline="0" dirty="0">
                          <a:solidFill>
                            <a:srgbClr val="00B0F0"/>
                          </a:solidFill>
                          <a:latin typeface="+mn-lt"/>
                          <a:cs typeface="Amatic SC"/>
                        </a:rPr>
                        <a:t> visit- crossing roads</a:t>
                      </a:r>
                      <a:endParaRPr lang="en-US" sz="1050" dirty="0">
                        <a:solidFill>
                          <a:srgbClr val="00B0F0"/>
                        </a:solidFill>
                        <a:latin typeface="+mn-lt"/>
                        <a:cs typeface="Amatic SC"/>
                      </a:endParaRPr>
                    </a:p>
                    <a:p>
                      <a:pPr marL="0" marR="0" lvl="0" indent="0" algn="ctr">
                        <a:lnSpc>
                          <a:spcPct val="100000"/>
                        </a:lnSpc>
                        <a:spcBef>
                          <a:spcPts val="0"/>
                        </a:spcBef>
                        <a:spcAft>
                          <a:spcPts val="0"/>
                        </a:spcAft>
                        <a:buClrTx/>
                        <a:buSzTx/>
                        <a:buFontTx/>
                        <a:buNone/>
                      </a:pPr>
                      <a:r>
                        <a:rPr lang="en-US" sz="1050" baseline="0" dirty="0">
                          <a:solidFill>
                            <a:srgbClr val="00B0F0"/>
                          </a:solidFill>
                          <a:latin typeface="+mn-lt"/>
                          <a:cs typeface="Amatic SC"/>
                        </a:rPr>
                        <a:t>Police Officer visit</a:t>
                      </a:r>
                    </a:p>
                    <a:p>
                      <a:pPr marL="0" marR="0" lvl="0" indent="0" algn="ctr">
                        <a:lnSpc>
                          <a:spcPct val="100000"/>
                        </a:lnSpc>
                        <a:spcBef>
                          <a:spcPts val="0"/>
                        </a:spcBef>
                        <a:spcAft>
                          <a:spcPts val="0"/>
                        </a:spcAft>
                        <a:buClrTx/>
                        <a:buSzTx/>
                        <a:buFontTx/>
                        <a:buNone/>
                      </a:pPr>
                      <a:r>
                        <a:rPr lang="en-US" sz="1050" baseline="0" dirty="0">
                          <a:solidFill>
                            <a:srgbClr val="00B0F0"/>
                          </a:solidFill>
                          <a:latin typeface="+mn-lt"/>
                          <a:cs typeface="Amatic SC"/>
                        </a:rPr>
                        <a:t>Firefighter visit</a:t>
                      </a:r>
                    </a:p>
                    <a:p>
                      <a:pPr marL="0" marR="0" lvl="0" indent="0" algn="ctr" rtl="0" eaLnBrk="1" fontAlgn="auto" latinLnBrk="0" hangingPunct="1">
                        <a:lnSpc>
                          <a:spcPct val="100000"/>
                        </a:lnSpc>
                        <a:spcBef>
                          <a:spcPts val="0"/>
                        </a:spcBef>
                        <a:spcAft>
                          <a:spcPts val="0"/>
                        </a:spcAft>
                        <a:buClrTx/>
                        <a:buSzTx/>
                        <a:buFontTx/>
                        <a:buNone/>
                      </a:pP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a:rPr>
                        <a:t>Chinese New Year </a:t>
                      </a:r>
                      <a:endParaRPr lang="en-US" dirty="0"/>
                    </a:p>
                    <a:p>
                      <a:pPr lvl="0" algn="ctr">
                        <a:buNone/>
                      </a:pPr>
                      <a:r>
                        <a:rPr lang="en-US" sz="1050" dirty="0">
                          <a:solidFill>
                            <a:schemeClr val="tx1"/>
                          </a:solidFill>
                          <a:latin typeface="+mn-lt"/>
                          <a:cs typeface="Amatic SC"/>
                        </a:rPr>
                        <a:t>Children's mental health week </a:t>
                      </a:r>
                    </a:p>
                    <a:p>
                      <a:pPr algn="ctr"/>
                      <a:r>
                        <a:rPr lang="en-US" sz="1050" dirty="0">
                          <a:solidFill>
                            <a:schemeClr val="tx1"/>
                          </a:solidFill>
                          <a:latin typeface="+mn-lt"/>
                          <a:cs typeface="Amatic SC"/>
                        </a:rPr>
                        <a:t>Valentine’s Day</a:t>
                      </a:r>
                    </a:p>
                    <a:p>
                      <a:pPr algn="ctr"/>
                      <a:r>
                        <a:rPr lang="en-US" sz="1050" dirty="0">
                          <a:solidFill>
                            <a:schemeClr val="tx1"/>
                          </a:solidFill>
                          <a:latin typeface="+mn-lt"/>
                          <a:cs typeface="Amatic SC"/>
                        </a:rPr>
                        <a:t>Internet Safety Day </a:t>
                      </a:r>
                    </a:p>
                    <a:p>
                      <a:pPr algn="ctr"/>
                      <a:r>
                        <a:rPr lang="en-US" sz="1050" dirty="0">
                          <a:solidFill>
                            <a:schemeClr val="tx1"/>
                          </a:solidFill>
                          <a:latin typeface="+mn-lt"/>
                          <a:cs typeface="Amatic SC"/>
                        </a:rPr>
                        <a:t>Open the Book Visit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00B0F0"/>
                          </a:solidFill>
                          <a:effectLst/>
                          <a:uLnTx/>
                          <a:uFillTx/>
                          <a:latin typeface="+mn-lt"/>
                          <a:ea typeface="+mn-ea"/>
                          <a:cs typeface="Amatic SC"/>
                        </a:rPr>
                        <a:t>Governor visit/Parent visit</a:t>
                      </a:r>
                    </a:p>
                    <a:p>
                      <a:pPr marL="0" marR="0" lvl="0" indent="0" algn="ctr">
                        <a:lnSpc>
                          <a:spcPct val="100000"/>
                        </a:lnSpc>
                        <a:spcBef>
                          <a:spcPts val="0"/>
                        </a:spcBef>
                        <a:spcAft>
                          <a:spcPts val="0"/>
                        </a:spcAft>
                        <a:buClrTx/>
                        <a:buSzTx/>
                        <a:buFontTx/>
                        <a:buNone/>
                      </a:pPr>
                      <a:r>
                        <a:rPr lang="en-US" sz="1050" b="0" i="0" u="none" strike="noStrike" kern="1200" cap="none" spc="0" normalizeH="0" baseline="0" noProof="0" dirty="0">
                          <a:ln>
                            <a:noFill/>
                          </a:ln>
                          <a:solidFill>
                            <a:srgbClr val="00B0F0"/>
                          </a:solidFill>
                          <a:effectLst/>
                          <a:uLnTx/>
                          <a:uFillTx/>
                          <a:latin typeface="+mn-lt"/>
                          <a:ea typeface="+mn-ea"/>
                          <a:cs typeface="Amatic SC"/>
                        </a:rPr>
                        <a:t>Dinosaur Museum – parents invited </a:t>
                      </a:r>
                    </a:p>
                    <a:p>
                      <a:pPr algn="ctr"/>
                      <a:endParaRPr lang="en-US" sz="1050">
                        <a:solidFill>
                          <a:srgbClr val="00B0F0"/>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LENT – from 14th Feb</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Random acts of kindness week – </a:t>
                      </a:r>
                      <a:r>
                        <a:rPr lang="en-US" sz="1050" dirty="0" err="1">
                          <a:solidFill>
                            <a:schemeClr val="tx1"/>
                          </a:solidFill>
                          <a:latin typeface="+mn-lt"/>
                          <a:cs typeface="Amatic SC"/>
                        </a:rPr>
                        <a:t>wb</a:t>
                      </a:r>
                      <a:r>
                        <a:rPr lang="en-US" sz="1050" dirty="0">
                          <a:solidFill>
                            <a:schemeClr val="tx1"/>
                          </a:solidFill>
                          <a:latin typeface="+mn-lt"/>
                          <a:cs typeface="Amatic SC"/>
                        </a:rPr>
                        <a:t> 19h Feb</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Easter time </a:t>
                      </a:r>
                      <a:endParaRPr lang="en-US" sz="105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Mother’s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Open the Book Visit </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World Book Day </a:t>
                      </a:r>
                    </a:p>
                    <a:p>
                      <a:pPr marL="0" marR="0" lvl="0" indent="0" algn="ctr">
                        <a:lnSpc>
                          <a:spcPct val="100000"/>
                        </a:lnSpc>
                        <a:spcBef>
                          <a:spcPts val="0"/>
                        </a:spcBef>
                        <a:spcAft>
                          <a:spcPts val="0"/>
                        </a:spcAft>
                        <a:buClrTx/>
                        <a:buSzTx/>
                        <a:buFontTx/>
                        <a:buNone/>
                      </a:pPr>
                      <a:r>
                        <a:rPr lang="en-US" sz="1050" dirty="0">
                          <a:solidFill>
                            <a:srgbClr val="00B0F0"/>
                          </a:solidFill>
                          <a:latin typeface="+mn-lt"/>
                          <a:cs typeface="Amatic SC"/>
                        </a:rPr>
                        <a:t>Chicken expert</a:t>
                      </a:r>
                    </a:p>
                    <a:p>
                      <a:pPr marL="0" marR="0" lvl="0" indent="0" algn="ctr">
                        <a:lnSpc>
                          <a:spcPct val="100000"/>
                        </a:lnSpc>
                        <a:spcBef>
                          <a:spcPts val="0"/>
                        </a:spcBef>
                        <a:spcAft>
                          <a:spcPts val="0"/>
                        </a:spcAft>
                        <a:buClrTx/>
                        <a:buSzTx/>
                        <a:buFontTx/>
                        <a:buNone/>
                      </a:pPr>
                      <a:r>
                        <a:rPr lang="en-US" sz="1050" dirty="0" err="1">
                          <a:solidFill>
                            <a:srgbClr val="00B0F0"/>
                          </a:solidFill>
                          <a:latin typeface="+mn-lt"/>
                          <a:cs typeface="Amatic SC"/>
                        </a:rPr>
                        <a:t>Farmlink</a:t>
                      </a:r>
                      <a:r>
                        <a:rPr lang="en-US" sz="1050" dirty="0">
                          <a:solidFill>
                            <a:srgbClr val="00B0F0"/>
                          </a:solidFill>
                          <a:latin typeface="+mn-lt"/>
                          <a:cs typeface="Amatic SC"/>
                        </a:rPr>
                        <a:t> visits</a:t>
                      </a:r>
                    </a:p>
                    <a:p>
                      <a:pPr marL="0" marR="0" lvl="0" indent="0" algn="ctr">
                        <a:lnSpc>
                          <a:spcPct val="100000"/>
                        </a:lnSpc>
                        <a:spcBef>
                          <a:spcPts val="0"/>
                        </a:spcBef>
                        <a:spcAft>
                          <a:spcPts val="0"/>
                        </a:spcAft>
                        <a:buClrTx/>
                        <a:buSzTx/>
                        <a:buFontTx/>
                        <a:buNone/>
                      </a:pPr>
                      <a:r>
                        <a:rPr lang="en-US" sz="1050" dirty="0">
                          <a:solidFill>
                            <a:srgbClr val="00B0F0"/>
                          </a:solidFill>
                          <a:latin typeface="+mn-lt"/>
                          <a:cs typeface="Amatic SC"/>
                        </a:rPr>
                        <a:t>Planting with care home </a:t>
                      </a:r>
                    </a:p>
                    <a:p>
                      <a:pPr marL="0" marR="0" lvl="0" indent="0" algn="ctr" rtl="0" eaLnBrk="1" fontAlgn="auto" latinLnBrk="0" hangingPunct="1">
                        <a:lnSpc>
                          <a:spcPct val="100000"/>
                        </a:lnSpc>
                        <a:spcBef>
                          <a:spcPts val="0"/>
                        </a:spcBef>
                        <a:spcAft>
                          <a:spcPts val="0"/>
                        </a:spcAft>
                        <a:buClrTx/>
                        <a:buSzTx/>
                        <a:buFontTx/>
                        <a:buNone/>
                      </a:pPr>
                      <a:endParaRPr lang="en-US"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a:rPr>
                        <a:t>Start of Ramadan </a:t>
                      </a:r>
                      <a:endParaRPr lang="en-US" sz="1050">
                        <a:solidFill>
                          <a:schemeClr val="tx1"/>
                        </a:solidFill>
                        <a:latin typeface="+mn-lt"/>
                        <a:cs typeface="Amatic SC" panose="00000500000000000000" pitchFamily="2" charset="-79"/>
                      </a:endParaRPr>
                    </a:p>
                    <a:p>
                      <a:pPr algn="ctr"/>
                      <a:r>
                        <a:rPr lang="en-US" sz="1050" dirty="0">
                          <a:solidFill>
                            <a:schemeClr val="tx1"/>
                          </a:solidFill>
                          <a:latin typeface="+mn-lt"/>
                          <a:cs typeface="Amatic SC"/>
                        </a:rPr>
                        <a:t>Eid</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Open the Book Visit </a:t>
                      </a:r>
                    </a:p>
                    <a:p>
                      <a:pPr algn="ctr"/>
                      <a:endParaRPr lang="en-US" sz="1050">
                        <a:solidFill>
                          <a:schemeClr val="tx1"/>
                        </a:solidFill>
                        <a:latin typeface="+mn-lt"/>
                        <a:cs typeface="Amatic SC" panose="00000500000000000000" pitchFamily="2" charset="-79"/>
                      </a:endParaRPr>
                    </a:p>
                    <a:p>
                      <a:pPr algn="ctr"/>
                      <a:r>
                        <a:rPr lang="en-US" sz="1050" dirty="0">
                          <a:solidFill>
                            <a:srgbClr val="00B0F0"/>
                          </a:solidFill>
                          <a:latin typeface="+mn-lt"/>
                          <a:cs typeface="Amatic SC"/>
                        </a:rPr>
                        <a:t>Woodland</a:t>
                      </a:r>
                      <a:r>
                        <a:rPr lang="en-US" sz="1050" baseline="0" dirty="0">
                          <a:solidFill>
                            <a:srgbClr val="00B0F0"/>
                          </a:solidFill>
                          <a:latin typeface="+mn-lt"/>
                          <a:cs typeface="Amatic SC"/>
                        </a:rPr>
                        <a:t> walk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a:rPr>
                        <a:t>Father’s Day </a:t>
                      </a:r>
                      <a:endParaRPr lang="en-US" sz="1050">
                        <a:solidFill>
                          <a:schemeClr val="tx1"/>
                        </a:solidFill>
                        <a:latin typeface="+mn-lt"/>
                        <a:cs typeface="Amatic SC" panose="00000500000000000000" pitchFamily="2" charset="-79"/>
                      </a:endParaRPr>
                    </a:p>
                    <a:p>
                      <a:pPr algn="ctr"/>
                      <a:r>
                        <a:rPr lang="en-US" sz="1050" dirty="0">
                          <a:solidFill>
                            <a:schemeClr val="tx1"/>
                          </a:solidFill>
                          <a:latin typeface="+mn-lt"/>
                          <a:cs typeface="Amatic SC"/>
                        </a:rPr>
                        <a:t>Heathy Eating Week </a:t>
                      </a:r>
                    </a:p>
                    <a:p>
                      <a:pPr algn="ctr"/>
                      <a:r>
                        <a:rPr lang="en-US" sz="1050" dirty="0">
                          <a:solidFill>
                            <a:schemeClr val="tx1"/>
                          </a:solidFill>
                          <a:latin typeface="+mn-lt"/>
                          <a:cs typeface="Amatic SC"/>
                        </a:rPr>
                        <a:t>World Environment Day </a:t>
                      </a:r>
                    </a:p>
                    <a:p>
                      <a:pPr algn="ctr"/>
                      <a:r>
                        <a:rPr lang="en-US" sz="1050" dirty="0">
                          <a:solidFill>
                            <a:schemeClr val="tx1"/>
                          </a:solidFill>
                          <a:latin typeface="+mn-lt"/>
                          <a:cs typeface="Amatic SC"/>
                        </a:rPr>
                        <a:t>Anniversary of the NHS</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Open the Book Visit </a:t>
                      </a:r>
                    </a:p>
                    <a:p>
                      <a:pPr algn="ctr"/>
                      <a:endParaRPr lang="en-US" sz="105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50" baseline="0" dirty="0">
                          <a:solidFill>
                            <a:srgbClr val="00B0F0"/>
                          </a:solidFill>
                          <a:latin typeface="+mn-lt"/>
                          <a:cs typeface="Amatic SC"/>
                        </a:rPr>
                        <a:t>Court Farm Trip </a:t>
                      </a:r>
                      <a:endParaRPr lang="en-US" sz="1050">
                        <a:solidFill>
                          <a:srgbClr val="00B0F0"/>
                        </a:solidFill>
                        <a:latin typeface="+mn-lt"/>
                        <a:cs typeface="Amatic SC" panose="00000500000000000000" pitchFamily="2" charset="-79"/>
                      </a:endParaRPr>
                    </a:p>
                    <a:p>
                      <a:pPr algn="ct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955278" y="2188766"/>
            <a:ext cx="488272" cy="488272"/>
          </a:xfrm>
          <a:prstGeom prst="rect">
            <a:avLst/>
          </a:prstGeom>
        </p:spPr>
      </p:pic>
      <p:pic>
        <p:nvPicPr>
          <p:cNvPr id="12" name="Picture 11">
            <a:extLst>
              <a:ext uri="{FF2B5EF4-FFF2-40B4-BE49-F238E27FC236}">
                <a16:creationId xmlns:a16="http://schemas.microsoft.com/office/drawing/2014/main" id="{05BDFB97-D597-487C-BC35-5D6584AEA15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20562501">
            <a:off x="8855213" y="1863357"/>
            <a:ext cx="505803" cy="505803"/>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755735">
            <a:off x="7269270" y="1566960"/>
            <a:ext cx="789373" cy="789373"/>
          </a:xfrm>
          <a:prstGeom prst="rect">
            <a:avLst/>
          </a:prstGeom>
        </p:spPr>
      </p:pic>
      <p:pic>
        <p:nvPicPr>
          <p:cNvPr id="18" name="Picture 17">
            <a:extLst>
              <a:ext uri="{FF2B5EF4-FFF2-40B4-BE49-F238E27FC236}">
                <a16:creationId xmlns:a16="http://schemas.microsoft.com/office/drawing/2014/main" id="{75C191AE-71E1-4878-9BF1-F9017988830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931948">
            <a:off x="10175460" y="1521714"/>
            <a:ext cx="816746" cy="816746"/>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141902816"/>
              </p:ext>
            </p:extLst>
          </p:nvPr>
        </p:nvGraphicFramePr>
        <p:xfrm>
          <a:off x="171904" y="512838"/>
          <a:ext cx="11848192" cy="6080760"/>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56348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a:cs typeface="Amatic SC"/>
                        </a:rPr>
                        <a:t>Term 1</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a:cs typeface="Amatic SC"/>
                        </a:rPr>
                        <a:t>Term 2</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a:cs typeface="Amatic SC"/>
                        </a:rPr>
                        <a:t>Term 3</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a:cs typeface="Amatic SC"/>
                        </a:rPr>
                        <a:t>Term 4</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a:cs typeface="Amatic SC"/>
                        </a:rPr>
                        <a:t>Term 5</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a:cs typeface="Amatic SC"/>
                        </a:rPr>
                        <a:t>Term</a:t>
                      </a:r>
                      <a:r>
                        <a:rPr lang="en-US" sz="3600" baseline="0" dirty="0">
                          <a:solidFill>
                            <a:schemeClr val="bg1">
                              <a:lumMod val="50000"/>
                            </a:schemeClr>
                          </a:solidFill>
                          <a:latin typeface="Amatic SC"/>
                          <a:cs typeface="Amatic SC"/>
                        </a:rPr>
                        <a:t> 6</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0">
                <a:tc>
                  <a:txBody>
                    <a:bodyPr/>
                    <a:lstStyle/>
                    <a:p>
                      <a:pPr algn="ctr"/>
                      <a:r>
                        <a:rPr lang="en-US" sz="2400" b="1" dirty="0">
                          <a:latin typeface="Amatic SC"/>
                          <a:cs typeface="Amatic SC"/>
                        </a:rPr>
                        <a:t>British  Values </a:t>
                      </a:r>
                      <a:endParaRPr lang="en-US" sz="2400" b="1" dirty="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GB" sz="1600" b="1" dirty="0">
                          <a:solidFill>
                            <a:srgbClr val="CC66FF"/>
                          </a:solidFill>
                          <a:latin typeface="Amatic SC"/>
                          <a:cs typeface="Amatic SC"/>
                        </a:rPr>
                        <a:t>Assemblies / Sharing Circles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GB" sz="1000" dirty="0">
                          <a:solidFill>
                            <a:schemeClr val="tx1"/>
                          </a:solidFill>
                          <a:latin typeface="+mn-lt"/>
                        </a:rPr>
                        <a:t>. </a:t>
                      </a:r>
                      <a:r>
                        <a:rPr kumimoji="0" lang="en-US" sz="1600" b="1" i="0" u="none" strike="noStrike" kern="1200" cap="none" spc="0" normalizeH="0" baseline="0" noProof="0" dirty="0">
                          <a:ln>
                            <a:noFill/>
                          </a:ln>
                          <a:solidFill>
                            <a:prstClr val="white">
                              <a:lumMod val="50000"/>
                            </a:prstClr>
                          </a:solidFill>
                          <a:effectLst/>
                          <a:uLnTx/>
                          <a:uFillTx/>
                          <a:latin typeface="+mn-lt"/>
                          <a:ea typeface="+mn-ea"/>
                          <a:cs typeface="+mn-cs"/>
                        </a:rPr>
                        <a:t>Democracy</a:t>
                      </a: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all have the right to be listened to.</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respect everyone and we value their different</a:t>
                      </a:r>
                      <a:r>
                        <a:rPr lang="en-GB" sz="1000" b="0" i="0" u="none" strike="noStrike" kern="1200" cap="none" spc="0" normalizeH="0" baseline="0" noProof="0" dirty="0">
                          <a:ln>
                            <a:noFill/>
                          </a:ln>
                          <a:solidFill>
                            <a:prstClr val="black"/>
                          </a:solidFill>
                          <a:effectLst/>
                          <a:uLnTx/>
                          <a:uFillTx/>
                          <a:latin typeface="+mn-lt"/>
                          <a:ea typeface="+mn-ea"/>
                          <a:cs typeface="+mn-cs"/>
                        </a:rPr>
                        <a:t> </a:t>
                      </a:r>
                      <a:r>
                        <a:rPr kumimoji="0" lang="en-GB" sz="1000" b="0" i="0" u="none" strike="noStrike" kern="1200" cap="none" spc="0" normalizeH="0" baseline="0" noProof="0" dirty="0">
                          <a:ln>
                            <a:noFill/>
                          </a:ln>
                          <a:solidFill>
                            <a:prstClr val="black"/>
                          </a:solidFill>
                          <a:effectLst/>
                          <a:uLnTx/>
                          <a:uFillTx/>
                          <a:latin typeface="+mn-lt"/>
                          <a:ea typeface="+mn-ea"/>
                          <a:cs typeface="+mn-cs"/>
                        </a:rPr>
                        <a:t> ideas and opinions.</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have the opportunity to play with who we want to play with.</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000" b="0" i="0" u="none" strike="noStrike" kern="1200" cap="none" spc="0" normalizeH="0" baseline="0" noProof="0" dirty="0">
                          <a:ln>
                            <a:noFill/>
                          </a:ln>
                          <a:solidFill>
                            <a:prstClr val="black"/>
                          </a:solidFill>
                          <a:effectLst/>
                          <a:uLnTx/>
                          <a:uFillTx/>
                          <a:latin typeface="+mn-lt"/>
                          <a:ea typeface="+mn-ea"/>
                          <a:cs typeface="+mn-cs"/>
                        </a:rPr>
                        <a:t>We listen with intrigue and value and respect the opinions of others. </a:t>
                      </a:r>
                      <a:r>
                        <a:rPr kumimoji="0" lang="en-US" sz="1050" b="0" i="0" u="none" strike="noStrike" kern="1200" cap="none" spc="0" normalizeH="0" baseline="0" noProof="0" dirty="0">
                          <a:ln>
                            <a:noFill/>
                          </a:ln>
                          <a:solidFill>
                            <a:prstClr val="black"/>
                          </a:solidFill>
                          <a:effectLst/>
                          <a:uLnTx/>
                          <a:uFillTx/>
                          <a:latin typeface="+mn-lt"/>
                          <a:ea typeface="+mn-ea"/>
                          <a:cs typeface="+mn-cs"/>
                        </a:rPr>
                        <a:t> </a:t>
                      </a:r>
                    </a:p>
                    <a:p>
                      <a:pPr algn="ctr" rtl="0" fontAlgn="base"/>
                      <a:endParaRPr lang="en-US" sz="1600" b="0"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8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50" b="0" i="0" dirty="0">
                          <a:solidFill>
                            <a:schemeClr val="tx1"/>
                          </a:solidFill>
                          <a:effectLst/>
                          <a:latin typeface="+mn-lt"/>
                        </a:rPr>
                        <a:t> </a:t>
                      </a:r>
                      <a:r>
                        <a:rPr lang="en-GB" sz="1050" dirty="0">
                          <a:solidFill>
                            <a:schemeClr val="tx1"/>
                          </a:solidFill>
                          <a:latin typeface="+mn-lt"/>
                        </a:rPr>
                        <a:t>We are all unique. </a:t>
                      </a:r>
                    </a:p>
                    <a:p>
                      <a:pPr marL="0" lvl="0" indent="0" algn="ctr">
                        <a:buFont typeface="Arial" panose="020B0604020202020204" pitchFamily="34" charset="0"/>
                        <a:buNone/>
                      </a:pPr>
                      <a:r>
                        <a:rPr lang="en-GB" sz="105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n-lt"/>
                        </a:rPr>
                        <a:t>All cultures are learned , respected, and celebrated</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lumMod val="50000"/>
                            </a:prstClr>
                          </a:solidFill>
                          <a:effectLst/>
                          <a:uLnTx/>
                          <a:uFillTx/>
                          <a:latin typeface="+mn-lt"/>
                          <a:ea typeface="+mn-ea"/>
                          <a:cs typeface="+mn-cs"/>
                        </a:rPr>
                        <a:t>Mutual</a:t>
                      </a: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lumMod val="50000"/>
                            </a:prstClr>
                          </a:solidFill>
                          <a:effectLst/>
                          <a:uLnTx/>
                          <a:uFillTx/>
                          <a:latin typeface="+mn-lt"/>
                          <a:ea typeface="+mn-ea"/>
                          <a:cs typeface="+mn-cs"/>
                        </a:rPr>
                        <a:t>Tolerance </a:t>
                      </a:r>
                    </a:p>
                    <a:p>
                      <a:pPr marL="0" marR="0" lvl="0" indent="0" algn="ctr" rtl="0" eaLnBrk="1" fontAlgn="auto" latinLnBrk="0" hangingPunct="1">
                        <a:lnSpc>
                          <a:spcPct val="100000"/>
                        </a:lnSpc>
                        <a:spcBef>
                          <a:spcPts val="0"/>
                        </a:spcBef>
                        <a:spcAft>
                          <a:spcPts val="0"/>
                        </a:spcAft>
                        <a:buClrTx/>
                        <a:buSzTx/>
                        <a:buFontTx/>
                        <a:buNone/>
                      </a:pPr>
                      <a:r>
                        <a:rPr kumimoji="0" lang="en-GB" altLang="en-US" sz="1050" b="0" i="0" u="none" strike="noStrike" kern="1200" cap="none" spc="0" normalizeH="0" baseline="0" noProof="0" dirty="0">
                          <a:ln>
                            <a:noFill/>
                          </a:ln>
                          <a:solidFill>
                            <a:prstClr val="black"/>
                          </a:solidFill>
                          <a:effectLst/>
                          <a:uLnTx/>
                          <a:uFillTx/>
                          <a:latin typeface="+mn-lt"/>
                          <a:ea typeface="+mn-ea"/>
                          <a:cs typeface="Amatic SC"/>
                        </a:rPr>
                        <a:t>Everyone is valued, all cultures are celebrated, and we all share and respect the opinions of others.</a:t>
                      </a:r>
                      <a:r>
                        <a:rPr lang="en-GB" altLang="en-US" sz="1050" b="0" i="0" u="none" strike="noStrike" kern="1200" cap="none" spc="0" normalizeH="0" baseline="0" noProof="0" dirty="0">
                          <a:ln>
                            <a:noFill/>
                          </a:ln>
                          <a:solidFill>
                            <a:prstClr val="black"/>
                          </a:solidFill>
                          <a:effectLst/>
                          <a:uLnTx/>
                          <a:uFillTx/>
                          <a:latin typeface="+mn-lt"/>
                          <a:ea typeface="+mn-ea"/>
                          <a:cs typeface="Amatic SC"/>
                        </a:rPr>
                        <a:t> </a:t>
                      </a:r>
                      <a:endParaRPr kumimoji="0" lang="en-GB" altLang="en-US" sz="1050" b="0" i="0" u="none" strike="noStrike" kern="1200" cap="none" spc="0" normalizeH="0" baseline="0" noProof="0" dirty="0">
                        <a:ln>
                          <a:noFill/>
                        </a:ln>
                        <a:solidFill>
                          <a:prstClr val="black"/>
                        </a:solidFill>
                        <a:effectLst/>
                        <a:uLnTx/>
                        <a:uFillTx/>
                        <a:latin typeface="+mn-lt"/>
                        <a:ea typeface="+mn-ea"/>
                        <a:cs typeface="Amatic SC"/>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lumMod val="50000"/>
                            </a:prstClr>
                          </a:solidFill>
                          <a:effectLst/>
                          <a:uLnTx/>
                          <a:uFillTx/>
                          <a:latin typeface="+mn-lt"/>
                          <a:ea typeface="+mn-ea"/>
                          <a:cs typeface="+mn-cs"/>
                        </a:rPr>
                        <a:t> </a:t>
                      </a:r>
                      <a:r>
                        <a:rPr kumimoji="0" lang="en-US" sz="1050" b="0" i="0" u="none" strike="noStrike" kern="1200" cap="none" spc="0" normalizeH="0" baseline="0" noProof="0" dirty="0">
                          <a:ln>
                            <a:noFill/>
                          </a:ln>
                          <a:solidFill>
                            <a:prstClr val="black"/>
                          </a:solidFill>
                          <a:effectLst/>
                          <a:uLnTx/>
                          <a:uFillTx/>
                          <a:latin typeface="+mn-lt"/>
                          <a:ea typeface="+mn-ea"/>
                          <a:cs typeface="+mn-cs"/>
                        </a:rPr>
                        <a:t>Mutual tolerance of those with different faiths and beliefs and for those without faith.</a:t>
                      </a:r>
                    </a:p>
                    <a:p>
                      <a:pPr algn="ctr" rtl="0" fontAlgn="base"/>
                      <a:endParaRPr lang="en-GB" sz="100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indent="0" algn="ctr" rtl="0" fontAlgn="base">
                        <a:buFont typeface="Arial" panose="020B0604020202020204" pitchFamily="34" charset="0"/>
                        <a:buNone/>
                      </a:pPr>
                      <a:r>
                        <a:rPr lang="en-US" sz="1000" b="0" i="0" dirty="0">
                          <a:solidFill>
                            <a:schemeClr val="tx1"/>
                          </a:solidFill>
                          <a:effectLst/>
                          <a:latin typeface="+mn-lt"/>
                        </a:rPr>
                        <a:t> </a:t>
                      </a:r>
                      <a:r>
                        <a:rPr kumimoji="0" lang="en-US" sz="1600" b="1" i="0" u="none" strike="noStrike" kern="1200" cap="none" spc="0" normalizeH="0" baseline="0" noProof="0" dirty="0">
                          <a:ln>
                            <a:noFill/>
                          </a:ln>
                          <a:solidFill>
                            <a:prstClr val="white">
                              <a:lumMod val="50000"/>
                            </a:prstClr>
                          </a:solidFill>
                          <a:effectLst/>
                          <a:uLnTx/>
                          <a:uFillTx/>
                          <a:latin typeface="+mn-lt"/>
                          <a:ea typeface="+mn-ea"/>
                          <a:cs typeface="+mn-cs"/>
                        </a:rPr>
                        <a:t>Rule of law </a:t>
                      </a: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all know that we have rules at school that we must follow.</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know who to talk to if we do not feel safe.</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know right from wrong.</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recognise that we are accountable for our actions.</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must work together as a team when it is necessary.</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algn="ctr" rtl="0" fontAlgn="base"/>
                      <a:endParaRPr lang="en-US" sz="1600" b="0"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lumMod val="50000"/>
                            </a:prstClr>
                          </a:solidFill>
                          <a:effectLst/>
                          <a:uLnTx/>
                          <a:uFillTx/>
                          <a:latin typeface="+mn-lt"/>
                          <a:ea typeface="+mn-ea"/>
                          <a:cs typeface="+mn-cs"/>
                        </a:rPr>
                        <a:t>Individual liberty</a:t>
                      </a: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all have the right to have our own views.</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are all respected as individuals.</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feel safe to have a go at new activities.</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kumimoji="0" lang="en-GB" sz="1000" b="0" i="0" u="none" strike="noStrike" kern="1200" cap="none" spc="0" normalizeH="0" baseline="0" noProof="0" dirty="0">
                          <a:ln>
                            <a:noFill/>
                          </a:ln>
                          <a:solidFill>
                            <a:prstClr val="black"/>
                          </a:solidFill>
                          <a:effectLst/>
                          <a:uLnTx/>
                          <a:uFillTx/>
                          <a:latin typeface="+mn-lt"/>
                          <a:ea typeface="+mn-ea"/>
                          <a:cs typeface="+mn-cs"/>
                        </a:rPr>
                        <a:t>We understand and celebrate the fact that everyone is different.</a:t>
                      </a:r>
                      <a:r>
                        <a:rPr lang="en-GB" sz="1000" b="0" i="0" u="none" strike="noStrike" kern="1200" cap="none" spc="0" normalizeH="0" baseline="0" noProof="0" dirty="0">
                          <a:ln>
                            <a:noFill/>
                          </a:ln>
                          <a:solidFill>
                            <a:prstClr val="black"/>
                          </a:solidFill>
                          <a:effectLst/>
                          <a:uLnTx/>
                          <a:uFillTx/>
                          <a:latin typeface="+mn-lt"/>
                          <a:ea typeface="+mn-ea"/>
                          <a:cs typeface="+mn-cs"/>
                        </a:rPr>
                        <a:t> </a:t>
                      </a:r>
                      <a:endParaRPr kumimoji="0" lang="en-GB" sz="1000" b="0" i="0" u="none" strike="noStrike" kern="1200" cap="none" spc="0" normalizeH="0" baseline="0" noProof="0" dirty="0">
                        <a:ln>
                          <a:noFill/>
                        </a:ln>
                        <a:solidFill>
                          <a:prstClr val="black"/>
                        </a:solidFill>
                        <a:effectLst/>
                        <a:uLnTx/>
                        <a:uFillTx/>
                        <a:latin typeface="+mn-lt"/>
                        <a:ea typeface="+mn-ea"/>
                        <a:cs typeface="+mn-cs"/>
                      </a:endParaRPr>
                    </a:p>
                    <a:p>
                      <a:pPr algn="ctr" rtl="0" fontAlgn="base"/>
                      <a:endParaRPr lang="en-US" sz="1050" b="0" i="0">
                        <a:solidFill>
                          <a:schemeClr val="tx1"/>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0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0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latin typeface="Amatic SC"/>
                          <a:cs typeface="Amatic SC"/>
                        </a:rPr>
                        <a:t>St Georges School Values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800" b="1" i="0" dirty="0">
                          <a:solidFill>
                            <a:schemeClr val="bg1">
                              <a:lumMod val="50000"/>
                            </a:schemeClr>
                          </a:solidFill>
                          <a:effectLst/>
                          <a:latin typeface="+mn-lt"/>
                        </a:rPr>
                        <a:t>Community &amp; Friendship</a:t>
                      </a:r>
                    </a:p>
                    <a:p>
                      <a:pPr algn="ctr" rtl="0" fontAlgn="base"/>
                      <a:endParaRPr lang="en-US" sz="1800" b="1" i="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800" b="1" i="0" dirty="0">
                          <a:solidFill>
                            <a:schemeClr val="bg1">
                              <a:lumMod val="50000"/>
                            </a:schemeClr>
                          </a:solidFill>
                          <a:effectLst/>
                          <a:latin typeface="+mn-lt"/>
                        </a:rPr>
                        <a:t>Respect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 typeface="Arial" panose="020B0604020202020204" pitchFamily="34" charset="0"/>
                        <a:buNone/>
                      </a:pPr>
                      <a:r>
                        <a:rPr lang="en-GB" sz="1800" b="1" i="0" dirty="0">
                          <a:solidFill>
                            <a:schemeClr val="bg1">
                              <a:lumMod val="50000"/>
                            </a:schemeClr>
                          </a:solidFill>
                          <a:effectLst/>
                          <a:latin typeface="+mn-lt"/>
                        </a:rPr>
                        <a:t>Trust &amp; Forgiveness </a:t>
                      </a:r>
                      <a:endParaRPr lang="en-US" sz="1050" b="1" i="0" dirty="0">
                        <a:solidFill>
                          <a:schemeClr val="bg1">
                            <a:lumMod val="50000"/>
                          </a:schemeClr>
                        </a:solidFill>
                        <a:effectLst/>
                        <a:latin typeface="+mn-lt"/>
                      </a:endParaRPr>
                    </a:p>
                    <a:p>
                      <a:pPr marL="0" indent="0" algn="ctr">
                        <a:buFont typeface="Arial" panose="020B0604020202020204" pitchFamily="34" charset="0"/>
                        <a:buNone/>
                      </a:pPr>
                      <a:endParaRPr lang="en-GB" sz="100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GB" sz="1800" b="1" i="0" dirty="0">
                          <a:solidFill>
                            <a:schemeClr val="bg1">
                              <a:lumMod val="50000"/>
                            </a:schemeClr>
                          </a:solidFill>
                          <a:effectLst/>
                          <a:latin typeface="+mn-lt"/>
                        </a:rPr>
                        <a:t>Service </a:t>
                      </a:r>
                      <a:endParaRPr lang="en-US" sz="1050" b="1"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base" latinLnBrk="0" hangingPunct="1">
                        <a:lnSpc>
                          <a:spcPct val="100000"/>
                        </a:lnSpc>
                        <a:spcBef>
                          <a:spcPts val="0"/>
                        </a:spcBef>
                        <a:spcAft>
                          <a:spcPts val="0"/>
                        </a:spcAft>
                        <a:buClrTx/>
                        <a:buSzTx/>
                        <a:buFontTx/>
                        <a:buNone/>
                      </a:pPr>
                      <a:r>
                        <a:rPr kumimoji="0" lang="en-GB" sz="1800" b="1" i="0" u="none" strike="noStrike" kern="1200" cap="none" spc="0" normalizeH="0" baseline="0" noProof="0" dirty="0">
                          <a:ln>
                            <a:noFill/>
                          </a:ln>
                          <a:solidFill>
                            <a:prstClr val="white">
                              <a:lumMod val="50000"/>
                            </a:prstClr>
                          </a:solidFill>
                          <a:effectLst/>
                          <a:uLnTx/>
                          <a:uFillTx/>
                          <a:latin typeface="+mn-lt"/>
                          <a:ea typeface="+mn-ea"/>
                          <a:cs typeface="+mn-cs"/>
                        </a:rPr>
                        <a:t>Thankfulness</a:t>
                      </a:r>
                      <a:r>
                        <a:rPr lang="en-GB" sz="1800" b="1" i="0" u="none" strike="noStrike" kern="1200" cap="none" spc="0" normalizeH="0" baseline="0" noProof="0" dirty="0">
                          <a:ln>
                            <a:noFill/>
                          </a:ln>
                          <a:solidFill>
                            <a:prstClr val="white">
                              <a:lumMod val="50000"/>
                            </a:prstClr>
                          </a:solidFill>
                          <a:effectLst/>
                          <a:uLnTx/>
                          <a:uFillTx/>
                          <a:latin typeface="+mn-lt"/>
                          <a:ea typeface="+mn-ea"/>
                          <a:cs typeface="+mn-cs"/>
                        </a:rPr>
                        <a:t> </a:t>
                      </a:r>
                      <a:endParaRPr lang="en-US" sz="1050" b="0" i="0" dirty="0">
                        <a:solidFill>
                          <a:schemeClr val="tx1"/>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lumMod val="50000"/>
                            </a:prstClr>
                          </a:solidFill>
                          <a:effectLst/>
                          <a:uLnTx/>
                          <a:uFillTx/>
                          <a:latin typeface="+mn-lt"/>
                          <a:ea typeface="+mn-ea"/>
                          <a:cs typeface="+mn-cs"/>
                        </a:rPr>
                        <a:t>Hope</a:t>
                      </a:r>
                      <a:endParaRPr kumimoji="0" lang="en-US" sz="1050" b="1" i="0" u="none" strike="noStrike" kern="1200" cap="none" spc="0" normalizeH="0" baseline="0" noProof="0" dirty="0">
                        <a:ln>
                          <a:noFill/>
                        </a:ln>
                        <a:solidFill>
                          <a:prstClr val="white">
                            <a:lumMod val="50000"/>
                          </a:prstClr>
                        </a:solidFill>
                        <a:effectLst/>
                        <a:uLnTx/>
                        <a:uFillTx/>
                        <a:latin typeface="+mn-lt"/>
                        <a:ea typeface="+mn-ea"/>
                        <a:cs typeface="+mn-cs"/>
                      </a:endParaRPr>
                    </a:p>
                    <a:p>
                      <a:pPr algn="ctr"/>
                      <a:endParaRPr lang="en-US" sz="100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69230450"/>
                  </a:ext>
                </a:extLst>
              </a:tr>
              <a:tr h="989017">
                <a:tc>
                  <a:txBody>
                    <a:bodyPr/>
                    <a:lstStyle/>
                    <a:p>
                      <a:pPr algn="ctr"/>
                      <a:r>
                        <a:rPr lang="en-US" sz="2400" b="1" dirty="0">
                          <a:latin typeface="Amatic SC"/>
                          <a:cs typeface="Amatic SC"/>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a:rPr>
                        <a:t>Analyse transfer documents </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National Baseline data by end of term</a:t>
                      </a:r>
                    </a:p>
                    <a:p>
                      <a:pPr algn="ctr"/>
                      <a:r>
                        <a:rPr lang="en-US" sz="1050" dirty="0">
                          <a:solidFill>
                            <a:schemeClr val="tx1"/>
                          </a:solidFill>
                          <a:latin typeface="+mn-lt"/>
                          <a:cs typeface="Amatic SC"/>
                        </a:rPr>
                        <a:t>Phonic Intervention groups</a:t>
                      </a:r>
                    </a:p>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Parents evening </a:t>
                      </a:r>
                      <a:endParaRPr lang="en-GB" sz="1050" dirty="0">
                        <a:solidFill>
                          <a:schemeClr val="tx1"/>
                        </a:solidFill>
                        <a:latin typeface="+mn-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SENDCO Meeting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a:rPr>
                        <a:t>On going assessments</a:t>
                      </a:r>
                    </a:p>
                    <a:p>
                      <a:pPr algn="ctr"/>
                      <a:r>
                        <a:rPr lang="en-US" sz="1050" dirty="0">
                          <a:solidFill>
                            <a:schemeClr val="tx1"/>
                          </a:solidFill>
                          <a:latin typeface="+mn-lt"/>
                          <a:cs typeface="Amatic SC"/>
                        </a:rPr>
                        <a:t>Baseline analysis </a:t>
                      </a:r>
                    </a:p>
                    <a:p>
                      <a:pPr algn="ctr"/>
                      <a:r>
                        <a:rPr lang="en-US" sz="1050" dirty="0">
                          <a:solidFill>
                            <a:schemeClr val="tx1"/>
                          </a:solidFill>
                          <a:latin typeface="+mn-lt"/>
                          <a:cs typeface="Amatic SC"/>
                        </a:rPr>
                        <a:t>Pupil progress meetings</a:t>
                      </a:r>
                    </a:p>
                    <a:p>
                      <a:pPr algn="ctr"/>
                      <a:r>
                        <a:rPr lang="en-US" sz="1050" dirty="0">
                          <a:solidFill>
                            <a:schemeClr val="tx1"/>
                          </a:solidFill>
                          <a:latin typeface="+mn-lt"/>
                          <a:cs typeface="Amatic SC"/>
                        </a:rPr>
                        <a:t>Data drop </a:t>
                      </a:r>
                    </a:p>
                    <a:p>
                      <a:pPr algn="ctr"/>
                      <a:r>
                        <a:rPr lang="en-US" sz="1050" dirty="0">
                          <a:solidFill>
                            <a:schemeClr val="tx1"/>
                          </a:solidFill>
                          <a:latin typeface="+mn-lt"/>
                          <a:cs typeface="Amatic SC"/>
                        </a:rPr>
                        <a:t>EYFS Moderation </a:t>
                      </a:r>
                    </a:p>
                    <a:p>
                      <a:pPr algn="ctr"/>
                      <a:endParaRPr lang="en-US"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Moderation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Pupil progress meetings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Phonic assessment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a:solidFill>
                          <a:schemeClr val="tx1"/>
                        </a:solidFill>
                        <a:latin typeface="+mn-lt"/>
                        <a:cs typeface="Amatic SC" panose="00000500000000000000" pitchFamily="2" charset="-79"/>
                      </a:endParaRPr>
                    </a:p>
                    <a:p>
                      <a:pPr algn="ctr"/>
                      <a:endParaRPr lang="en-GB" sz="105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a:rPr>
                        <a:t>EYFS Trust Network Meeting</a:t>
                      </a:r>
                    </a:p>
                    <a:p>
                      <a:pPr algn="ctr"/>
                      <a:r>
                        <a:rPr lang="en-US" sz="1050" dirty="0">
                          <a:solidFill>
                            <a:schemeClr val="tx1"/>
                          </a:solidFill>
                          <a:latin typeface="+mn-lt"/>
                          <a:cs typeface="Amatic SC"/>
                        </a:rPr>
                        <a:t>Pupil progress meetings</a:t>
                      </a:r>
                    </a:p>
                    <a:p>
                      <a:pPr algn="ctr"/>
                      <a:r>
                        <a:rPr lang="en-US" sz="1050" dirty="0">
                          <a:solidFill>
                            <a:schemeClr val="tx1"/>
                          </a:solidFill>
                          <a:latin typeface="+mn-lt"/>
                          <a:cs typeface="Amatic SC"/>
                        </a:rPr>
                        <a:t>Parents evening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Phonic assessment</a:t>
                      </a:r>
                    </a:p>
                    <a:p>
                      <a:pPr algn="ctr"/>
                      <a:endParaRPr lang="en-US" sz="1050">
                        <a:solidFill>
                          <a:schemeClr val="tx1"/>
                        </a:solidFill>
                        <a:latin typeface="+mn-lt"/>
                        <a:cs typeface="Amatic SC" panose="00000500000000000000" pitchFamily="2" charset="-79"/>
                      </a:endParaRPr>
                    </a:p>
                    <a:p>
                      <a:pPr algn="ct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Phonic assessment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a:solidFill>
                          <a:schemeClr val="tx1"/>
                        </a:solidFill>
                        <a:latin typeface="+mn-lt"/>
                        <a:cs typeface="Amatic SC" panose="00000500000000000000" pitchFamily="2" charset="-79"/>
                      </a:endParaRPr>
                    </a:p>
                    <a:p>
                      <a:pPr algn="ctr"/>
                      <a:endParaRPr lang="en-GB" sz="1050">
                        <a:solidFill>
                          <a:schemeClr val="tx1"/>
                        </a:solidFill>
                        <a:latin typeface="+mn-lt"/>
                        <a:cs typeface="Amatic SC" panose="00000500000000000000" pitchFamily="2" charset="-79"/>
                      </a:endParaRPr>
                    </a:p>
                    <a:p>
                      <a:pPr algn="ctr"/>
                      <a:endParaRPr lang="en-US"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a:rPr>
                        <a:t>Pupil progress meetings</a:t>
                      </a:r>
                    </a:p>
                    <a:p>
                      <a:pPr algn="ctr"/>
                      <a:r>
                        <a:rPr lang="en-GB" sz="1050" dirty="0">
                          <a:solidFill>
                            <a:schemeClr val="tx1"/>
                          </a:solidFill>
                          <a:latin typeface="+mn-lt"/>
                          <a:cs typeface="Amatic SC"/>
                        </a:rPr>
                        <a:t>EOY data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Phonic assessment</a:t>
                      </a:r>
                    </a:p>
                    <a:p>
                      <a:pPr algn="ct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74966">
                <a:tc>
                  <a:txBody>
                    <a:bodyPr/>
                    <a:lstStyle/>
                    <a:p>
                      <a:pPr algn="ctr"/>
                      <a:r>
                        <a:rPr lang="en-US" sz="2400" b="1" dirty="0">
                          <a:latin typeface="Amatic SC"/>
                          <a:cs typeface="Amatic SC"/>
                        </a:rPr>
                        <a:t>Parental </a:t>
                      </a:r>
                      <a:endParaRPr lang="en-US" sz="2400" b="1" dirty="0">
                        <a:latin typeface="Amatic SC" panose="00000500000000000000" pitchFamily="2" charset="-79"/>
                        <a:cs typeface="Amatic SC" panose="00000500000000000000" pitchFamily="2" charset="-79"/>
                      </a:endParaRPr>
                    </a:p>
                    <a:p>
                      <a:pPr algn="ctr"/>
                      <a:r>
                        <a:rPr lang="en-US" sz="2400" b="1" dirty="0">
                          <a:latin typeface="Amatic SC"/>
                          <a:cs typeface="Amatic SC"/>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a:rPr>
                        <a:t>Staggered Start /half days</a:t>
                      </a:r>
                    </a:p>
                    <a:p>
                      <a:pPr algn="ctr"/>
                      <a:r>
                        <a:rPr lang="en-US" sz="1050" dirty="0">
                          <a:solidFill>
                            <a:schemeClr val="tx1"/>
                          </a:solidFill>
                          <a:latin typeface="+mn-lt"/>
                          <a:cs typeface="Amatic SC"/>
                        </a:rPr>
                        <a:t>Home visits</a:t>
                      </a:r>
                    </a:p>
                    <a:p>
                      <a:pPr algn="ctr"/>
                      <a:r>
                        <a:rPr lang="en-US" sz="1050" dirty="0">
                          <a:solidFill>
                            <a:schemeClr val="tx1"/>
                          </a:solidFill>
                          <a:latin typeface="+mn-lt"/>
                          <a:cs typeface="Amatic SC"/>
                        </a:rPr>
                        <a:t>Home / School Agreement </a:t>
                      </a:r>
                    </a:p>
                    <a:p>
                      <a:pPr algn="ctr"/>
                      <a:r>
                        <a:rPr lang="en-US" sz="1050" dirty="0">
                          <a:solidFill>
                            <a:schemeClr val="tx1"/>
                          </a:solidFill>
                          <a:latin typeface="+mn-lt"/>
                          <a:cs typeface="Amatic SC"/>
                        </a:rPr>
                        <a:t> Dojo</a:t>
                      </a:r>
                    </a:p>
                    <a:p>
                      <a:pPr algn="ctr"/>
                      <a:r>
                        <a:rPr lang="en-GB" sz="1050" dirty="0">
                          <a:solidFill>
                            <a:schemeClr val="tx1"/>
                          </a:solidFill>
                          <a:latin typeface="+mn-lt"/>
                          <a:cs typeface="Amatic SC"/>
                        </a:rPr>
                        <a:t>Phonics workshop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Dojo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Nativity performance</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Parents Evening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a:rPr>
                        <a:t>Dojo</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Share a story </a:t>
                      </a:r>
                    </a:p>
                    <a:p>
                      <a:pPr marL="0" marR="0" lvl="0" indent="0" algn="ctr">
                        <a:lnSpc>
                          <a:spcPct val="100000"/>
                        </a:lnSpc>
                        <a:spcBef>
                          <a:spcPts val="0"/>
                        </a:spcBef>
                        <a:spcAft>
                          <a:spcPts val="0"/>
                        </a:spcAft>
                        <a:buClrTx/>
                        <a:buSzTx/>
                        <a:buFontTx/>
                        <a:buNone/>
                      </a:pPr>
                      <a:r>
                        <a:rPr lang="en-GB" sz="1050" dirty="0">
                          <a:solidFill>
                            <a:schemeClr val="tx1"/>
                          </a:solidFill>
                          <a:latin typeface="+mn-lt"/>
                          <a:cs typeface="Amatic SC"/>
                        </a:rPr>
                        <a:t>Dinosaur Museum </a:t>
                      </a:r>
                    </a:p>
                    <a:p>
                      <a:pPr marL="0" marR="0" lvl="0" indent="0" algn="ctr" rtl="0" eaLnBrk="1" fontAlgn="auto" latinLnBrk="0" hangingPunct="1">
                        <a:lnSpc>
                          <a:spcPct val="100000"/>
                        </a:lnSpc>
                        <a:spcBef>
                          <a:spcPts val="0"/>
                        </a:spcBef>
                        <a:spcAft>
                          <a:spcPts val="0"/>
                        </a:spcAft>
                        <a:buClrTx/>
                        <a:buSzTx/>
                        <a:buFontTx/>
                        <a:buNone/>
                      </a:pPr>
                      <a:endParaRPr lang="en-US"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a:rPr>
                        <a:t>Dojo</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Parents Evening </a:t>
                      </a:r>
                    </a:p>
                    <a:p>
                      <a:pPr marL="0" marR="0" lvl="0" indent="0" algn="ctr" rtl="0" eaLnBrk="1" fontAlgn="auto" latinLnBrk="0" hangingPunct="1">
                        <a:lnSpc>
                          <a:spcPct val="100000"/>
                        </a:lnSpc>
                        <a:spcBef>
                          <a:spcPts val="0"/>
                        </a:spcBef>
                        <a:spcAft>
                          <a:spcPts val="0"/>
                        </a:spcAft>
                        <a:buClrTx/>
                        <a:buSzTx/>
                        <a:buFontTx/>
                        <a:buNone/>
                      </a:pPr>
                      <a:r>
                        <a:rPr lang="en-GB" sz="1050" dirty="0">
                          <a:solidFill>
                            <a:schemeClr val="tx1"/>
                          </a:solidFill>
                          <a:latin typeface="+mn-lt"/>
                          <a:cs typeface="Amatic SC"/>
                        </a:rPr>
                        <a:t>Blending workshop</a:t>
                      </a:r>
                    </a:p>
                    <a:p>
                      <a:pPr marL="0" marR="0" lvl="0" indent="0" algn="ctr">
                        <a:lnSpc>
                          <a:spcPct val="100000"/>
                        </a:lnSpc>
                        <a:spcBef>
                          <a:spcPts val="0"/>
                        </a:spcBef>
                        <a:spcAft>
                          <a:spcPts val="0"/>
                        </a:spcAft>
                        <a:buClrTx/>
                        <a:buSzTx/>
                        <a:buFontTx/>
                        <a:buNone/>
                      </a:pPr>
                      <a:r>
                        <a:rPr lang="en-GB" sz="1050" dirty="0">
                          <a:solidFill>
                            <a:schemeClr val="tx1"/>
                          </a:solidFill>
                          <a:latin typeface="+mn-lt"/>
                          <a:cs typeface="Amatic SC"/>
                        </a:rPr>
                        <a:t>Invited in to see eggs and chicks – younger sibling links.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Parents invited in at end of term to watch video of terms learning</a:t>
                      </a:r>
                    </a:p>
                    <a:p>
                      <a:pPr marL="0" marR="0" lvl="0" indent="0" algn="ctr">
                        <a:lnSpc>
                          <a:spcPct val="100000"/>
                        </a:lnSpc>
                        <a:spcBef>
                          <a:spcPts val="0"/>
                        </a:spcBef>
                        <a:spcAft>
                          <a:spcPts val="0"/>
                        </a:spcAft>
                        <a:buClrTx/>
                        <a:buSzTx/>
                        <a:buFontTx/>
                        <a:buNone/>
                      </a:pPr>
                      <a:r>
                        <a:rPr lang="en-US" sz="1050" dirty="0">
                          <a:solidFill>
                            <a:schemeClr val="tx1"/>
                          </a:solidFill>
                          <a:latin typeface="+mn-lt"/>
                          <a:cs typeface="Amatic SC"/>
                        </a:rPr>
                        <a:t>Class worship</a:t>
                      </a:r>
                    </a:p>
                    <a:p>
                      <a:pPr marL="0" marR="0" lvl="0" indent="0" algn="ctr" defTabSz="914400">
                        <a:lnSpc>
                          <a:spcPct val="100000"/>
                        </a:lnSpc>
                        <a:spcBef>
                          <a:spcPts val="0"/>
                        </a:spcBef>
                        <a:spcAft>
                          <a:spcPts val="0"/>
                        </a:spcAft>
                        <a:buClrTx/>
                        <a:buSzTx/>
                        <a:buFontTx/>
                        <a:buNone/>
                        <a:tabLst/>
                        <a:defRPr/>
                      </a:pPr>
                      <a:r>
                        <a:rPr lang="en-US" sz="1050" dirty="0">
                          <a:solidFill>
                            <a:schemeClr val="tx1"/>
                          </a:solidFill>
                          <a:latin typeface="+mn-lt"/>
                          <a:cs typeface="Amatic SC"/>
                        </a:rPr>
                        <a:t>Dojo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dirty="0">
                          <a:solidFill>
                            <a:schemeClr val="tx1"/>
                          </a:solidFill>
                          <a:latin typeface="+mn-lt"/>
                          <a:cs typeface="Amatic SC"/>
                        </a:rPr>
                        <a:t>Parents invited to join for sponsored walk </a:t>
                      </a:r>
                    </a:p>
                    <a:p>
                      <a:pPr marL="0" marR="0" lvl="0" indent="0" algn="ctr" defTabSz="914400">
                        <a:lnSpc>
                          <a:spcPct val="100000"/>
                        </a:lnSpc>
                        <a:spcBef>
                          <a:spcPts val="0"/>
                        </a:spcBef>
                        <a:spcAft>
                          <a:spcPts val="0"/>
                        </a:spcAft>
                        <a:buClrTx/>
                        <a:buSzTx/>
                        <a:buFontTx/>
                        <a:buNone/>
                        <a:tabLst/>
                        <a:defRPr/>
                      </a:pPr>
                      <a:r>
                        <a:rPr lang="en-US" sz="1050" dirty="0">
                          <a:solidFill>
                            <a:schemeClr val="tx1"/>
                          </a:solidFill>
                          <a:latin typeface="+mn-lt"/>
                          <a:cs typeface="Amatic SC"/>
                        </a:rPr>
                        <a:t>Dojo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4479867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a:t>
            </a:r>
            <a:endParaRPr lang="en-GB" sz="3600">
              <a:latin typeface="Amatic SC"/>
              <a:cs typeface="Amatic SC"/>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17145425"/>
              </p:ext>
            </p:extLst>
          </p:nvPr>
        </p:nvGraphicFramePr>
        <p:xfrm>
          <a:off x="197738" y="448735"/>
          <a:ext cx="11979393" cy="7719060"/>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671542">
                  <a:extLst>
                    <a:ext uri="{9D8B030D-6E8A-4147-A177-3AD203B41FA5}">
                      <a16:colId xmlns:a16="http://schemas.microsoft.com/office/drawing/2014/main" val="872926247"/>
                    </a:ext>
                  </a:extLst>
                </a:gridCol>
                <a:gridCol w="20828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704482">
                  <a:extLst>
                    <a:ext uri="{9D8B030D-6E8A-4147-A177-3AD203B41FA5}">
                      <a16:colId xmlns:a16="http://schemas.microsoft.com/office/drawing/2014/main" val="2709165749"/>
                    </a:ext>
                  </a:extLst>
                </a:gridCol>
                <a:gridCol w="208280">
                  <a:extLst>
                    <a:ext uri="{9D8B030D-6E8A-4147-A177-3AD203B41FA5}">
                      <a16:colId xmlns:a16="http://schemas.microsoft.com/office/drawing/2014/main" val="2335150482"/>
                    </a:ext>
                  </a:extLst>
                </a:gridCol>
                <a:gridCol w="1604110">
                  <a:extLst>
                    <a:ext uri="{9D8B030D-6E8A-4147-A177-3AD203B41FA5}">
                      <a16:colId xmlns:a16="http://schemas.microsoft.com/office/drawing/2014/main" val="3189764146"/>
                    </a:ext>
                  </a:extLst>
                </a:gridCol>
                <a:gridCol w="1737421">
                  <a:extLst>
                    <a:ext uri="{9D8B030D-6E8A-4147-A177-3AD203B41FA5}">
                      <a16:colId xmlns:a16="http://schemas.microsoft.com/office/drawing/2014/main" val="4046203905"/>
                    </a:ext>
                  </a:extLst>
                </a:gridCol>
              </a:tblGrid>
              <a:tr h="38971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a:solidFill>
                            <a:schemeClr val="bg1">
                              <a:lumMod val="50000"/>
                            </a:schemeClr>
                          </a:solidFill>
                          <a:latin typeface="Amatic SC"/>
                          <a:cs typeface="Amatic SC"/>
                        </a:rPr>
                        <a:t>Term 1</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solidFill>
                            <a:schemeClr val="bg1">
                              <a:lumMod val="50000"/>
                            </a:schemeClr>
                          </a:solidFill>
                          <a:latin typeface="Amatic SC"/>
                          <a:cs typeface="Amatic SC"/>
                        </a:rPr>
                        <a:t>term 2</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000">
                          <a:solidFill>
                            <a:schemeClr val="bg1">
                              <a:lumMod val="50000"/>
                            </a:schemeClr>
                          </a:solidFill>
                          <a:latin typeface="Amatic SC"/>
                          <a:cs typeface="Amatic SC"/>
                        </a:rPr>
                        <a:t>term 3</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a:txBody>
                    <a:bodyPr/>
                    <a:lstStyle/>
                    <a:p>
                      <a:pPr algn="ctr"/>
                      <a:r>
                        <a:rPr lang="en-US" sz="2000">
                          <a:solidFill>
                            <a:schemeClr val="bg1">
                              <a:lumMod val="50000"/>
                            </a:schemeClr>
                          </a:solidFill>
                          <a:latin typeface="Amatic SC"/>
                          <a:cs typeface="Amatic SC"/>
                        </a:rPr>
                        <a:t>Term 4</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000">
                          <a:solidFill>
                            <a:schemeClr val="bg1">
                              <a:lumMod val="50000"/>
                            </a:schemeClr>
                          </a:solidFill>
                          <a:latin typeface="Amatic SC"/>
                          <a:cs typeface="Amatic SC"/>
                        </a:rPr>
                        <a:t>Term 5</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a:txBody>
                    <a:bodyPr/>
                    <a:lstStyle/>
                    <a:p>
                      <a:pPr algn="ctr"/>
                      <a:r>
                        <a:rPr lang="en-US" sz="2000">
                          <a:solidFill>
                            <a:schemeClr val="bg1">
                              <a:lumMod val="50000"/>
                            </a:schemeClr>
                          </a:solidFill>
                          <a:latin typeface="Amatic SC"/>
                          <a:cs typeface="Amatic SC"/>
                        </a:rPr>
                        <a:t>Term 6</a:t>
                      </a:r>
                      <a:endParaRPr lang="en-GB" sz="20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354015">
                <a:tc>
                  <a:txBody>
                    <a:bodyPr/>
                    <a:lstStyle/>
                    <a:p>
                      <a:pPr marL="0" marR="0" lvl="0" indent="0" algn="ctr" rtl="0" eaLnBrk="1" fontAlgn="auto" latinLnBrk="0" hangingPunct="1">
                        <a:lnSpc>
                          <a:spcPct val="100000"/>
                        </a:lnSpc>
                        <a:spcBef>
                          <a:spcPts val="0"/>
                        </a:spcBef>
                        <a:spcAft>
                          <a:spcPts val="0"/>
                        </a:spcAft>
                        <a:buClrTx/>
                        <a:buSzTx/>
                        <a:buFontTx/>
                        <a:buNone/>
                      </a:pPr>
                      <a:r>
                        <a:rPr lang="en-US" sz="2400" b="1">
                          <a:latin typeface="Amatic SC"/>
                          <a:cs typeface="Amatic SC"/>
                        </a:rPr>
                        <a:t>Communication and Language </a:t>
                      </a:r>
                      <a:endParaRPr lang="en-US" sz="2400" b="1">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a:latin typeface="+mn-lt"/>
                        </a:rPr>
                        <a:t>Talk to parents about what language they speak at home, try and learn a few key words and celebrate multilingualism in your setting. </a:t>
                      </a:r>
                      <a:endParaRPr lang="en-GB" sz="800" b="1">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8">
                  <a:txBody>
                    <a:bodyPr/>
                    <a:lstStyle/>
                    <a:p>
                      <a:pPr algn="l"/>
                      <a:r>
                        <a:rPr lang="en-US" sz="1200" b="0" i="0">
                          <a:latin typeface="+mn-lt"/>
                        </a:rPr>
                        <a:t>The development of children’s spoken language underpins all seven areas of learning and development. Children’s </a:t>
                      </a:r>
                      <a:r>
                        <a:rPr lang="en-US" sz="1200" b="1" i="0">
                          <a:latin typeface="+mn-lt"/>
                        </a:rPr>
                        <a:t>back-and-forth interactions </a:t>
                      </a:r>
                      <a:r>
                        <a:rPr lang="en-US" sz="1200" b="0" i="0">
                          <a:latin typeface="+mn-lt"/>
                        </a:rPr>
                        <a:t>from an early age form the foundations for language and cognitive development. The number and quality of the conversations they have with adults and peers throughout the day in a </a:t>
                      </a:r>
                      <a:r>
                        <a:rPr lang="en-US" sz="1200" b="1" i="0">
                          <a:latin typeface="+mn-lt"/>
                        </a:rPr>
                        <a:t>language-rich environment</a:t>
                      </a:r>
                      <a:r>
                        <a:rPr lang="en-US" sz="1200" b="0" i="0">
                          <a:latin typeface="+mn-lt"/>
                        </a:rPr>
                        <a:t> is crucial. By commenting on what children are interested in or doing, and echoing back what they say with </a:t>
                      </a:r>
                      <a:r>
                        <a:rPr lang="en-US" sz="1200" b="1" i="0">
                          <a:latin typeface="+mn-lt"/>
                        </a:rPr>
                        <a:t>new vocabulary added</a:t>
                      </a:r>
                      <a:r>
                        <a:rPr lang="en-US" sz="1200" b="0" i="0">
                          <a:latin typeface="+mn-lt"/>
                        </a:rPr>
                        <a:t>, practitioners will build children's language effectively</a:t>
                      </a:r>
                      <a:r>
                        <a:rPr lang="en-US" sz="1200" b="1" i="0">
                          <a:latin typeface="+mn-lt"/>
                        </a:rPr>
                        <a:t>. Reading frequently to children</a:t>
                      </a:r>
                      <a:r>
                        <a:rPr lang="en-US" sz="1200" b="0" i="0">
                          <a:latin typeface="+mn-lt"/>
                        </a:rPr>
                        <a:t>, and </a:t>
                      </a:r>
                      <a:r>
                        <a:rPr lang="en-US" sz="1200" b="1" i="0">
                          <a:latin typeface="+mn-lt"/>
                        </a:rPr>
                        <a:t>engaging them actively in stories</a:t>
                      </a:r>
                      <a:r>
                        <a:rPr lang="en-US" sz="1200" b="0" i="0">
                          <a:latin typeface="+mn-lt"/>
                        </a:rPr>
                        <a:t>, non-fiction, rhymes and poems, and then providing them with extensive opportunities to use and </a:t>
                      </a:r>
                      <a:r>
                        <a:rPr lang="en-US" sz="1200" b="1" i="0">
                          <a:latin typeface="+mn-lt"/>
                        </a:rPr>
                        <a:t>embed new words in a range of contexts, </a:t>
                      </a:r>
                      <a:r>
                        <a:rPr lang="en-US" sz="1200" b="0" i="0">
                          <a:latin typeface="+mn-lt"/>
                        </a:rPr>
                        <a:t>will give children the opportunity to thrive. Through </a:t>
                      </a:r>
                      <a:r>
                        <a:rPr lang="en-US" sz="1200" b="1" i="0">
                          <a:latin typeface="+mn-lt"/>
                        </a:rPr>
                        <a:t>conversation, story-telling and role play</a:t>
                      </a:r>
                      <a:r>
                        <a:rPr lang="en-US" sz="1200" b="0" i="0">
                          <a:latin typeface="+mn-lt"/>
                        </a:rPr>
                        <a:t>, where children </a:t>
                      </a:r>
                      <a:r>
                        <a:rPr lang="en-US" sz="1200" b="1" i="0">
                          <a:latin typeface="+mn-lt"/>
                        </a:rPr>
                        <a:t>share their ideas </a:t>
                      </a:r>
                      <a:r>
                        <a:rPr lang="en-US" sz="1200" b="0" i="0">
                          <a:latin typeface="+mn-lt"/>
                        </a:rPr>
                        <a:t>with support and </a:t>
                      </a:r>
                      <a:r>
                        <a:rPr lang="en-US" sz="1200" b="1" i="0">
                          <a:latin typeface="+mn-lt"/>
                        </a:rPr>
                        <a:t>modelling</a:t>
                      </a:r>
                      <a:r>
                        <a:rPr lang="en-US" sz="1200" b="0" i="0">
                          <a:latin typeface="+mn-lt"/>
                        </a:rPr>
                        <a:t> from their teacher, and sensitive questioning that invites them to elaborate, children become comfortable using a </a:t>
                      </a:r>
                      <a:r>
                        <a:rPr lang="en-US" sz="1200" b="1" i="0">
                          <a:latin typeface="+mn-lt"/>
                        </a:rPr>
                        <a:t>rich range of vocabulary </a:t>
                      </a:r>
                      <a:r>
                        <a:rPr lang="en-US" sz="1200" b="0" i="0">
                          <a:latin typeface="+mn-lt"/>
                        </a:rPr>
                        <a:t>and </a:t>
                      </a:r>
                      <a:r>
                        <a:rPr lang="en-US" sz="1200" b="1" i="0">
                          <a:latin typeface="+mn-lt"/>
                        </a:rPr>
                        <a:t>language structures.</a:t>
                      </a:r>
                      <a:endParaRPr lang="en-US" sz="1200" b="1" i="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65929432"/>
                  </a:ext>
                </a:extLst>
              </a:tr>
              <a:tr h="4196874">
                <a:tc>
                  <a:txBody>
                    <a:bodyPr/>
                    <a:lstStyle/>
                    <a:p>
                      <a:pPr algn="ctr"/>
                      <a:endParaRPr lang="en-US" sz="1100"/>
                    </a:p>
                    <a:p>
                      <a:pPr lvl="0" algn="ctr">
                        <a:buNone/>
                      </a:pPr>
                      <a:endParaRPr lang="en-US" sz="1100"/>
                    </a:p>
                    <a:p>
                      <a:pPr lvl="0" algn="ctr">
                        <a:buNone/>
                      </a:pPr>
                      <a:endParaRPr lang="en-US" sz="1100"/>
                    </a:p>
                    <a:p>
                      <a:pPr lvl="0" algn="ctr">
                        <a:buNone/>
                      </a:pPr>
                      <a:endParaRPr lang="en-US" sz="1100"/>
                    </a:p>
                    <a:p>
                      <a:pPr lvl="0" algn="ctr">
                        <a:buNone/>
                      </a:pPr>
                      <a:r>
                        <a:rPr lang="en-US" sz="1100"/>
                        <a:t> C&amp;L is developed throughout the year through high quality interactions, daily group discussions, sharing circles, PSHE times,  stories, singing, Pie Corbett T4W actions, EYFS productions, and daily worship. </a:t>
                      </a:r>
                      <a:endParaRPr lang="en-US"/>
                    </a:p>
                    <a:p>
                      <a:pPr algn="ctr"/>
                      <a:endParaRPr lang="en-US" sz="1100"/>
                    </a:p>
                    <a:p>
                      <a:pPr algn="ctr"/>
                      <a:endParaRPr lang="en-US" sz="1100" b="1">
                        <a:latin typeface="Amatic SC" panose="00000500000000000000" pitchFamily="2" charset="-79"/>
                        <a:cs typeface="Amatic SC" panose="00000500000000000000" pitchFamily="2" charset="-79"/>
                      </a:endParaRPr>
                    </a:p>
                    <a:p>
                      <a:pPr algn="ctr"/>
                      <a:endParaRPr lang="en-US" sz="28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ctr"/>
                      <a:r>
                        <a:rPr lang="en-US" sz="1100" b="1">
                          <a:solidFill>
                            <a:schemeClr val="tx1"/>
                          </a:solidFill>
                          <a:latin typeface="+mn-lt"/>
                          <a:cs typeface="Amatic SC"/>
                        </a:rPr>
                        <a:t>Listening, Attention and Understanding </a:t>
                      </a:r>
                    </a:p>
                    <a:p>
                      <a:pPr marL="171450" lvl="0" indent="-171450" algn="ctr">
                        <a:buFont typeface="Arial"/>
                        <a:buChar char="•"/>
                      </a:pPr>
                      <a:r>
                        <a:rPr lang="en-US" sz="1100" b="0">
                          <a:solidFill>
                            <a:schemeClr val="tx1"/>
                          </a:solidFill>
                          <a:latin typeface="+mn-lt"/>
                          <a:cs typeface="Amatic SC"/>
                        </a:rPr>
                        <a:t>Listen attentively in 1:1, small group and whole class discussions </a:t>
                      </a:r>
                    </a:p>
                    <a:p>
                      <a:pPr marL="171450" lvl="0" indent="-171450" algn="ctr">
                        <a:buFont typeface="Arial"/>
                        <a:buChar char="•"/>
                      </a:pPr>
                      <a:r>
                        <a:rPr lang="en-US" sz="1100" b="0">
                          <a:solidFill>
                            <a:schemeClr val="tx1"/>
                          </a:solidFill>
                          <a:latin typeface="+mn-lt"/>
                          <a:cs typeface="Amatic SC"/>
                        </a:rPr>
                        <a:t>To engage in conversations </a:t>
                      </a:r>
                    </a:p>
                    <a:p>
                      <a:pPr marL="171450" lvl="0" indent="-171450" algn="ctr">
                        <a:buFont typeface="Arial"/>
                        <a:buChar char="•"/>
                      </a:pPr>
                      <a:endParaRPr lang="en-US" sz="1100" b="0">
                        <a:solidFill>
                          <a:schemeClr val="tx1"/>
                        </a:solidFill>
                        <a:latin typeface="+mn-lt"/>
                        <a:cs typeface="Amatic SC"/>
                      </a:endParaRPr>
                    </a:p>
                    <a:p>
                      <a:pPr marL="0" lvl="0" indent="0" algn="ctr">
                        <a:buNone/>
                      </a:pPr>
                      <a:r>
                        <a:rPr lang="en-US" sz="1100" b="1">
                          <a:solidFill>
                            <a:schemeClr val="tx1"/>
                          </a:solidFill>
                          <a:latin typeface="+mn-lt"/>
                          <a:cs typeface="Amatic SC"/>
                        </a:rPr>
                        <a:t>Speaking</a:t>
                      </a:r>
                    </a:p>
                    <a:p>
                      <a:pPr marL="171450" lvl="0" indent="-171450" algn="ctr">
                        <a:buFont typeface="Arial"/>
                        <a:buChar char="•"/>
                      </a:pPr>
                      <a:r>
                        <a:rPr lang="en-US" sz="1100" b="0">
                          <a:solidFill>
                            <a:schemeClr val="tx1"/>
                          </a:solidFill>
                          <a:latin typeface="+mn-lt"/>
                          <a:cs typeface="Amatic SC"/>
                        </a:rPr>
                        <a:t>To participate in small group, class and 1:1 discussions</a:t>
                      </a:r>
                    </a:p>
                    <a:p>
                      <a:pPr marL="171450" lvl="0" indent="-171450" algn="ctr">
                        <a:buFont typeface="Arial"/>
                        <a:buChar char="•"/>
                      </a:pPr>
                      <a:r>
                        <a:rPr lang="en-US" sz="1100" b="0">
                          <a:solidFill>
                            <a:schemeClr val="tx1"/>
                          </a:solidFill>
                          <a:latin typeface="+mn-lt"/>
                          <a:cs typeface="Amatic SC"/>
                        </a:rPr>
                        <a:t>Consider why things might happen </a:t>
                      </a:r>
                    </a:p>
                    <a:p>
                      <a:pPr marL="171450" lvl="0" indent="-171450" algn="ctr">
                        <a:buFont typeface="Arial"/>
                        <a:buChar char="•"/>
                      </a:pPr>
                      <a:r>
                        <a:rPr lang="en-US" sz="1100" b="0">
                          <a:solidFill>
                            <a:schemeClr val="tx1"/>
                          </a:solidFill>
                          <a:latin typeface="+mn-lt"/>
                          <a:cs typeface="Amatic SC"/>
                        </a:rPr>
                        <a:t>Verbally express ideas and feelings </a:t>
                      </a:r>
                    </a:p>
                    <a:p>
                      <a:pPr marL="171450" lvl="0" indent="-171450" algn="ctr">
                        <a:buFont typeface="Arial"/>
                        <a:buChar char="•"/>
                      </a:pPr>
                      <a:endParaRPr lang="en-US" sz="1100" b="0">
                        <a:solidFill>
                          <a:schemeClr val="tx1"/>
                        </a:solidFill>
                        <a:latin typeface="+mn-lt"/>
                        <a:cs typeface="Amatic SC"/>
                      </a:endParaRPr>
                    </a:p>
                    <a:p>
                      <a:pPr marL="0" lvl="0" indent="0" algn="ctr">
                        <a:buNone/>
                      </a:pPr>
                      <a:endParaRPr lang="en-US" sz="1100" b="1">
                        <a:solidFill>
                          <a:schemeClr val="tx1"/>
                        </a:solidFill>
                        <a:latin typeface="+mn-lt"/>
                        <a:cs typeface="Amatic SC"/>
                      </a:endParaRPr>
                    </a:p>
                    <a:p>
                      <a:pPr marL="0" lvl="0" indent="0" algn="ctr">
                        <a:buNone/>
                      </a:pPr>
                      <a:r>
                        <a:rPr lang="en-US" sz="1100" b="1">
                          <a:solidFill>
                            <a:schemeClr val="tx1"/>
                          </a:solidFill>
                          <a:latin typeface="+mn-lt"/>
                          <a:cs typeface="Amatic SC"/>
                        </a:rPr>
                        <a:t>Implementation </a:t>
                      </a:r>
                    </a:p>
                    <a:p>
                      <a:pPr marL="171450" lvl="0" indent="-171450" algn="ctr">
                        <a:buFont typeface="Arial"/>
                        <a:buChar char="•"/>
                      </a:pPr>
                      <a:r>
                        <a:rPr lang="en-US" sz="1100" b="0">
                          <a:solidFill>
                            <a:schemeClr val="tx1"/>
                          </a:solidFill>
                          <a:latin typeface="+mn-lt"/>
                          <a:cs typeface="Amatic SC"/>
                        </a:rPr>
                        <a:t>Poetry basket – recite poems orally with actions </a:t>
                      </a:r>
                    </a:p>
                    <a:p>
                      <a:pPr marL="171450" lvl="0" indent="-171450" algn="ctr">
                        <a:buFont typeface="Arial"/>
                        <a:buChar char="•"/>
                      </a:pPr>
                      <a:r>
                        <a:rPr lang="en-US" sz="1100" b="0">
                          <a:solidFill>
                            <a:schemeClr val="tx1"/>
                          </a:solidFill>
                          <a:latin typeface="+mn-lt"/>
                          <a:cs typeface="Amatic SC"/>
                        </a:rPr>
                        <a:t>Story time – To listen to and enjoy whole class and small group story time </a:t>
                      </a:r>
                    </a:p>
                    <a:p>
                      <a:pPr marL="171450" lvl="0" indent="-171450" algn="ctr">
                        <a:buFont typeface="Arial"/>
                        <a:buChar char="•"/>
                      </a:pPr>
                      <a:endParaRPr lang="en-US" sz="1100" b="0">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3">
                  <a:txBody>
                    <a:bodyPr/>
                    <a:lstStyle/>
                    <a:p>
                      <a:pPr lvl="0" algn="ctr">
                        <a:lnSpc>
                          <a:spcPct val="100000"/>
                        </a:lnSpc>
                        <a:spcBef>
                          <a:spcPts val="0"/>
                        </a:spcBef>
                        <a:spcAft>
                          <a:spcPts val="0"/>
                        </a:spcAft>
                        <a:buNone/>
                      </a:pPr>
                      <a:r>
                        <a:rPr lang="en-US" sz="1100" b="1" i="0" u="none" strike="noStrike" noProof="0">
                          <a:solidFill>
                            <a:schemeClr val="tx1"/>
                          </a:solidFill>
                          <a:latin typeface="Calibri"/>
                        </a:rPr>
                        <a:t>Listening, Attention and Understanding </a:t>
                      </a:r>
                      <a:endParaRPr lang="en-US" sz="1100" b="0"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Listen attentively in 1:1, small group and whole class discussions, responding to what they hear with relevant comments and actions</a:t>
                      </a:r>
                      <a:endParaRPr lang="en-US" sz="1100" b="0"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To hold conversations in a back and forth exchange </a:t>
                      </a:r>
                    </a:p>
                    <a:p>
                      <a:pPr lvl="0" algn="ctr">
                        <a:buNone/>
                      </a:pPr>
                      <a:endParaRPr lang="en-US" sz="1100" b="1">
                        <a:solidFill>
                          <a:schemeClr val="tx1"/>
                        </a:solidFill>
                        <a:latin typeface="+mn-lt"/>
                        <a:cs typeface="Amatic SC"/>
                      </a:endParaRPr>
                    </a:p>
                    <a:p>
                      <a:pPr lvl="0" algn="ctr">
                        <a:lnSpc>
                          <a:spcPct val="100000"/>
                        </a:lnSpc>
                        <a:spcBef>
                          <a:spcPts val="0"/>
                        </a:spcBef>
                        <a:spcAft>
                          <a:spcPts val="0"/>
                        </a:spcAft>
                        <a:buNone/>
                      </a:pPr>
                      <a:r>
                        <a:rPr lang="en-US" sz="1100" b="1" i="0" u="none" strike="noStrike" noProof="0">
                          <a:solidFill>
                            <a:schemeClr val="tx1"/>
                          </a:solidFill>
                          <a:latin typeface="Calibri"/>
                        </a:rPr>
                        <a:t>Speaking</a:t>
                      </a:r>
                      <a:endParaRPr lang="en-US" sz="1100" b="0"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To participate in small group, class and 1:1 discussions, offering their own ideas</a:t>
                      </a:r>
                      <a:endParaRPr lang="en-US" sz="1100" b="0"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Consider why things might happen, offering explanations </a:t>
                      </a:r>
                    </a:p>
                    <a:p>
                      <a:pPr marL="171450" lvl="0" indent="-171450" algn="ctr">
                        <a:buClr>
                          <a:srgbClr val="000000"/>
                        </a:buClr>
                        <a:buFont typeface="Arial,Sans-Serif"/>
                        <a:buChar char="•"/>
                      </a:pPr>
                      <a:r>
                        <a:rPr lang="en-US" sz="1100" b="0" i="0" u="none" strike="noStrike" noProof="0">
                          <a:solidFill>
                            <a:schemeClr val="tx1"/>
                          </a:solidFill>
                          <a:latin typeface="Calibri"/>
                        </a:rPr>
                        <a:t>Verbally express ideas and feelings about their experiences, with modelling and support from their teacher</a:t>
                      </a:r>
                    </a:p>
                    <a:p>
                      <a:pPr marL="171450" lvl="0" indent="-171450" algn="ctr">
                        <a:buClr>
                          <a:srgbClr val="000000"/>
                        </a:buClr>
                        <a:buFont typeface="Arial,Sans-Serif"/>
                        <a:buChar char="•"/>
                      </a:pPr>
                      <a:endParaRPr lang="en-US" sz="1100" b="1" i="0" u="none" strike="noStrike" noProof="0">
                        <a:solidFill>
                          <a:srgbClr val="000000"/>
                        </a:solidFill>
                        <a:latin typeface="Calibri"/>
                      </a:endParaRPr>
                    </a:p>
                    <a:p>
                      <a:pPr marL="0" lvl="0" indent="0" algn="ctr">
                        <a:buClr>
                          <a:srgbClr val="000000"/>
                        </a:buClr>
                        <a:buNone/>
                      </a:pPr>
                      <a:r>
                        <a:rPr lang="en-US" sz="1100" b="1" i="0" u="none" strike="noStrike" noProof="0">
                          <a:solidFill>
                            <a:schemeClr val="tx1"/>
                          </a:solidFill>
                          <a:latin typeface="Calibri"/>
                        </a:rPr>
                        <a:t>Implementation </a:t>
                      </a:r>
                      <a:endParaRPr lang="en-US" sz="1100" b="1"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Poetry basket – recite poems orally with actions and then offering their ideas, thoughts and feelings in response.  </a:t>
                      </a:r>
                      <a:endParaRPr lang="en-US" sz="1100" b="0"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Story time – To listen to and enjoy whole class and small group story time, offering their own ideas and feelings about the story, with modelling and support from the teacher </a:t>
                      </a:r>
                    </a:p>
                    <a:p>
                      <a:pPr marL="171450" lvl="0" indent="-171450" algn="ctr">
                        <a:buClr>
                          <a:srgbClr val="000000"/>
                        </a:buClr>
                        <a:buFont typeface="Arial,Sans-Serif"/>
                        <a:buChar char="•"/>
                      </a:pPr>
                      <a:endParaRPr lang="en-US" sz="1100" b="0" i="0" u="none" strike="noStrike" noProof="0">
                        <a:solidFill>
                          <a:srgbClr val="000000"/>
                        </a:solidFill>
                        <a:latin typeface="Calibri"/>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p>
                      <a:pPr lvl="0" algn="ctr">
                        <a:buNone/>
                      </a:pPr>
                      <a:endParaRPr lang="en-US" sz="1100" b="1">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lvl="0" algn="ctr">
                        <a:lnSpc>
                          <a:spcPct val="100000"/>
                        </a:lnSpc>
                        <a:spcBef>
                          <a:spcPts val="0"/>
                        </a:spcBef>
                        <a:spcAft>
                          <a:spcPts val="0"/>
                        </a:spcAft>
                        <a:buNone/>
                      </a:pPr>
                      <a:r>
                        <a:rPr lang="en-US" sz="1100" b="1" i="0" u="none" strike="noStrike" noProof="0">
                          <a:solidFill>
                            <a:schemeClr val="tx1"/>
                          </a:solidFill>
                          <a:effectLst/>
                          <a:latin typeface="Calibri"/>
                        </a:rPr>
                        <a:t>Listening, Attention and Understanding </a:t>
                      </a:r>
                      <a:endParaRPr lang="en-GB" sz="1100" b="0" i="0" u="none" strike="noStrike" noProof="0">
                        <a:solidFill>
                          <a:srgbClr val="000000"/>
                        </a:solidFill>
                        <a:effectLst/>
                        <a:latin typeface="Calibri"/>
                      </a:endParaRPr>
                    </a:p>
                    <a:p>
                      <a:pPr marL="171450" lvl="0" indent="-171450" algn="ctr">
                        <a:buClr>
                          <a:srgbClr val="000000"/>
                        </a:buClr>
                        <a:buFont typeface="Arial"/>
                        <a:buChar char="•"/>
                      </a:pPr>
                      <a:r>
                        <a:rPr lang="en-US" sz="1100" b="0" i="0" u="none" strike="noStrike" noProof="0">
                          <a:solidFill>
                            <a:schemeClr val="tx1"/>
                          </a:solidFill>
                          <a:effectLst/>
                          <a:latin typeface="Calibri"/>
                        </a:rPr>
                        <a:t>Listen attentively in 1:1, small group and whole class discussions, responding to what they hear with relevant comments, actions and questions to clarify understanding </a:t>
                      </a:r>
                      <a:endParaRPr lang="en-US" sz="1100" b="0" i="0" u="none" strike="noStrike" noProof="0">
                        <a:solidFill>
                          <a:srgbClr val="000000"/>
                        </a:solidFill>
                        <a:effectLst/>
                        <a:latin typeface="Calibri"/>
                      </a:endParaRPr>
                    </a:p>
                    <a:p>
                      <a:pPr marL="171450" lvl="0" indent="-171450" algn="ctr">
                        <a:buClr>
                          <a:srgbClr val="000000"/>
                        </a:buClr>
                        <a:buFont typeface="Arial"/>
                        <a:buChar char="•"/>
                      </a:pPr>
                      <a:r>
                        <a:rPr lang="en-US" sz="1100" b="0" i="0" u="none" strike="noStrike" noProof="0">
                          <a:solidFill>
                            <a:schemeClr val="tx1"/>
                          </a:solidFill>
                          <a:effectLst/>
                          <a:latin typeface="Calibri"/>
                        </a:rPr>
                        <a:t>To hold conversation, when engaged, in back and forth exchanges with teachers in peers. </a:t>
                      </a:r>
                    </a:p>
                    <a:p>
                      <a:pPr lvl="0" algn="ctr">
                        <a:buNone/>
                      </a:pPr>
                      <a:endParaRPr lang="en-GB" sz="1050" b="1" i="0">
                        <a:solidFill>
                          <a:srgbClr val="000000"/>
                        </a:solidFill>
                        <a:effectLst/>
                        <a:latin typeface="+mn-lt"/>
                      </a:endParaRPr>
                    </a:p>
                    <a:p>
                      <a:pPr lvl="0" algn="ctr">
                        <a:lnSpc>
                          <a:spcPct val="100000"/>
                        </a:lnSpc>
                        <a:spcBef>
                          <a:spcPts val="0"/>
                        </a:spcBef>
                        <a:spcAft>
                          <a:spcPts val="0"/>
                        </a:spcAft>
                        <a:buNone/>
                      </a:pPr>
                      <a:r>
                        <a:rPr lang="en-US" sz="1100" b="1" i="0" u="none" strike="noStrike" noProof="0">
                          <a:solidFill>
                            <a:schemeClr val="tx1"/>
                          </a:solidFill>
                          <a:effectLst/>
                          <a:latin typeface="Calibri"/>
                        </a:rPr>
                        <a:t>Speaking</a:t>
                      </a:r>
                      <a:endParaRPr lang="en-GB" sz="1100" b="0" i="0" u="none" strike="noStrike" noProof="0">
                        <a:solidFill>
                          <a:srgbClr val="000000"/>
                        </a:solidFill>
                        <a:effectLst/>
                        <a:latin typeface="Calibri"/>
                      </a:endParaRPr>
                    </a:p>
                    <a:p>
                      <a:pPr marL="171450" lvl="0" indent="-171450" algn="ctr">
                        <a:lnSpc>
                          <a:spcPct val="100000"/>
                        </a:lnSpc>
                        <a:spcBef>
                          <a:spcPts val="0"/>
                        </a:spcBef>
                        <a:spcAft>
                          <a:spcPts val="0"/>
                        </a:spcAft>
                        <a:buFont typeface="Arial"/>
                        <a:buChar char="•"/>
                      </a:pPr>
                      <a:r>
                        <a:rPr lang="en-US" sz="1100" b="0" i="0" u="none" strike="noStrike" noProof="0">
                          <a:solidFill>
                            <a:schemeClr val="tx1"/>
                          </a:solidFill>
                          <a:effectLst/>
                          <a:latin typeface="Calibri"/>
                        </a:rPr>
                        <a:t>To participate in small group, class and 1:1 discussions, offering their own ideas using recently introduced vocabulary </a:t>
                      </a:r>
                      <a:endParaRPr lang="en-US"/>
                    </a:p>
                    <a:p>
                      <a:pPr marL="171450" lvl="0" indent="-171450" algn="ctr">
                        <a:lnSpc>
                          <a:spcPct val="100000"/>
                        </a:lnSpc>
                        <a:spcBef>
                          <a:spcPts val="0"/>
                        </a:spcBef>
                        <a:spcAft>
                          <a:spcPts val="0"/>
                        </a:spcAft>
                        <a:buFont typeface="Arial"/>
                        <a:buChar char="•"/>
                      </a:pPr>
                      <a:r>
                        <a:rPr lang="en-US" sz="1100" b="0" i="0" u="none" strike="noStrike" noProof="0">
                          <a:solidFill>
                            <a:schemeClr val="tx1"/>
                          </a:solidFill>
                          <a:latin typeface="Calibri"/>
                        </a:rPr>
                        <a:t>Consider why things might happen, offering explanations, using recently introduced vocabulary</a:t>
                      </a:r>
                    </a:p>
                    <a:p>
                      <a:pPr marL="171450" lvl="0" indent="-171450" algn="ctr">
                        <a:buClr>
                          <a:srgbClr val="000000"/>
                        </a:buClr>
                        <a:buFont typeface="Arial,Sans-Serif"/>
                        <a:buChar char="•"/>
                      </a:pPr>
                      <a:r>
                        <a:rPr lang="en-US" sz="1100" b="0" i="0" u="none" strike="noStrike" noProof="0">
                          <a:solidFill>
                            <a:schemeClr val="tx1"/>
                          </a:solidFill>
                          <a:latin typeface="Calibri"/>
                        </a:rPr>
                        <a:t>Verbally express ideas and feelings about their experiences using full sentences including use of past, present and future tenses and making use of conjunctions, with modelling and support from their teacher. </a:t>
                      </a:r>
                    </a:p>
                    <a:p>
                      <a:pPr marL="171450" lvl="0" indent="-171450" algn="ctr">
                        <a:buClr>
                          <a:srgbClr val="000000"/>
                        </a:buClr>
                        <a:buFont typeface="Arial,Sans-Serif"/>
                        <a:buChar char="•"/>
                      </a:pPr>
                      <a:endParaRPr lang="en-US" sz="1100" b="0" i="0" u="none" strike="noStrike" noProof="0">
                        <a:solidFill>
                          <a:schemeClr val="tx1"/>
                        </a:solidFill>
                        <a:latin typeface="Calibri"/>
                      </a:endParaRPr>
                    </a:p>
                    <a:p>
                      <a:pPr marL="171450" lvl="0" indent="-171450" algn="ctr">
                        <a:buClr>
                          <a:srgbClr val="000000"/>
                        </a:buClr>
                        <a:buFont typeface="Arial,Sans-Serif"/>
                        <a:buChar char="•"/>
                      </a:pPr>
                      <a:endParaRPr lang="en-US" sz="1100" b="0" i="0" u="none" strike="noStrike" noProof="0">
                        <a:solidFill>
                          <a:srgbClr val="000000"/>
                        </a:solidFill>
                        <a:latin typeface="Calibri"/>
                      </a:endParaRPr>
                    </a:p>
                    <a:p>
                      <a:pPr marL="0" lvl="0" indent="0" algn="ctr">
                        <a:buNone/>
                      </a:pPr>
                      <a:r>
                        <a:rPr lang="en-US" sz="1100" b="1" i="0" u="none" strike="noStrike" noProof="0">
                          <a:solidFill>
                            <a:schemeClr val="tx1"/>
                          </a:solidFill>
                          <a:latin typeface="Calibri"/>
                        </a:rPr>
                        <a:t>Implementation </a:t>
                      </a:r>
                      <a:endParaRPr lang="en-US" sz="1100" b="1"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Poetry basket – recite poems orally with actions and then offering their ideas, thoughts and feelings in response, making use of conjunctions and questions to clarify understanding. </a:t>
                      </a:r>
                      <a:endParaRPr lang="en-US" sz="1100" b="0" i="0" u="none" strike="noStrike" noProof="0">
                        <a:solidFill>
                          <a:srgbClr val="000000"/>
                        </a:solidFill>
                        <a:latin typeface="Calibri"/>
                      </a:endParaRPr>
                    </a:p>
                    <a:p>
                      <a:pPr marL="171450" lvl="0" indent="-171450" algn="ctr">
                        <a:buClr>
                          <a:srgbClr val="000000"/>
                        </a:buClr>
                        <a:buFont typeface="Arial,Sans-Serif"/>
                        <a:buChar char="•"/>
                      </a:pPr>
                      <a:r>
                        <a:rPr lang="en-US" sz="1100" b="0" i="0" u="none" strike="noStrike" noProof="0">
                          <a:solidFill>
                            <a:schemeClr val="tx1"/>
                          </a:solidFill>
                          <a:latin typeface="Calibri"/>
                        </a:rPr>
                        <a:t>Story time – To listen to and enjoy whole class and small group story time, offering their own ideas and feelings and questions about the story, using conjunctions,  with modelling and support from the teacher </a:t>
                      </a:r>
                      <a:endParaRPr lang="en-US" sz="1100" b="0" i="0" u="none" strike="noStrike" noProof="0">
                        <a:solidFill>
                          <a:srgbClr val="000000"/>
                        </a:solidFill>
                        <a:latin typeface="Calibri"/>
                      </a:endParaRPr>
                    </a:p>
                    <a:p>
                      <a:pPr marL="171450" lvl="0" indent="-171450" algn="ctr">
                        <a:buClr>
                          <a:srgbClr val="000000"/>
                        </a:buClr>
                        <a:buFont typeface="Arial,Sans-Serif"/>
                        <a:buChar char="•"/>
                      </a:pPr>
                      <a:endParaRPr lang="en-US" sz="1100" b="0" i="0" u="none" strike="noStrike" noProof="0">
                        <a:solidFill>
                          <a:srgbClr val="000000"/>
                        </a:solidFill>
                        <a:latin typeface="Calibri"/>
                      </a:endParaRPr>
                    </a:p>
                    <a:p>
                      <a:pPr marL="171450" lvl="0" indent="-171450" algn="ctr">
                        <a:buClr>
                          <a:srgbClr val="000000"/>
                        </a:buClr>
                        <a:buFont typeface="Arial,Sans-Serif"/>
                        <a:buChar char="•"/>
                      </a:pPr>
                      <a:endParaRPr lang="en-US" sz="1100" b="0" i="0" u="none" strike="noStrike" noProof="0">
                        <a:solidFill>
                          <a:schemeClr val="tx1"/>
                        </a:solidFill>
                        <a:latin typeface="Calibri"/>
                      </a:endParaRPr>
                    </a:p>
                    <a:p>
                      <a:pPr marL="0" lvl="0" indent="0" algn="ctr">
                        <a:buNone/>
                      </a:pPr>
                      <a:endParaRPr lang="en-US" sz="1100" b="0" i="0" u="none" strike="noStrike" noProof="0">
                        <a:solidFill>
                          <a:schemeClr val="tx1"/>
                        </a:solidFill>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06332" y="27202"/>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panose="00000500000000000000" pitchFamily="2" charset="-79"/>
                <a:cs typeface="Amatic SC" panose="00000500000000000000" pitchFamily="2" charset="-79"/>
              </a:rPr>
              <a:t>Reception Long Term Plan 21-22</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00103188"/>
              </p:ext>
            </p:extLst>
          </p:nvPr>
        </p:nvGraphicFramePr>
        <p:xfrm>
          <a:off x="165127" y="49997"/>
          <a:ext cx="11895272" cy="5861061"/>
        </p:xfrm>
        <a:graphic>
          <a:graphicData uri="http://schemas.openxmlformats.org/drawingml/2006/table">
            <a:tbl>
              <a:tblPr firstRow="1" bandRow="1">
                <a:tableStyleId>{5C22544A-7EE6-4342-B048-85BDC9FD1C3A}</a:tableStyleId>
              </a:tblPr>
              <a:tblGrid>
                <a:gridCol w="1650219">
                  <a:extLst>
                    <a:ext uri="{9D8B030D-6E8A-4147-A177-3AD203B41FA5}">
                      <a16:colId xmlns:a16="http://schemas.microsoft.com/office/drawing/2014/main" val="385991600"/>
                    </a:ext>
                  </a:extLst>
                </a:gridCol>
                <a:gridCol w="1462337">
                  <a:extLst>
                    <a:ext uri="{9D8B030D-6E8A-4147-A177-3AD203B41FA5}">
                      <a16:colId xmlns:a16="http://schemas.microsoft.com/office/drawing/2014/main" val="2865123548"/>
                    </a:ext>
                  </a:extLst>
                </a:gridCol>
                <a:gridCol w="1972439">
                  <a:extLst>
                    <a:ext uri="{9D8B030D-6E8A-4147-A177-3AD203B41FA5}">
                      <a16:colId xmlns:a16="http://schemas.microsoft.com/office/drawing/2014/main" val="872926247"/>
                    </a:ext>
                  </a:extLst>
                </a:gridCol>
                <a:gridCol w="1801432">
                  <a:extLst>
                    <a:ext uri="{9D8B030D-6E8A-4147-A177-3AD203B41FA5}">
                      <a16:colId xmlns:a16="http://schemas.microsoft.com/office/drawing/2014/main" val="167047094"/>
                    </a:ext>
                  </a:extLst>
                </a:gridCol>
                <a:gridCol w="1788240">
                  <a:extLst>
                    <a:ext uri="{9D8B030D-6E8A-4147-A177-3AD203B41FA5}">
                      <a16:colId xmlns:a16="http://schemas.microsoft.com/office/drawing/2014/main" val="2243997706"/>
                    </a:ext>
                  </a:extLst>
                </a:gridCol>
                <a:gridCol w="1563447">
                  <a:extLst>
                    <a:ext uri="{9D8B030D-6E8A-4147-A177-3AD203B41FA5}">
                      <a16:colId xmlns:a16="http://schemas.microsoft.com/office/drawing/2014/main" val="2836676925"/>
                    </a:ext>
                  </a:extLst>
                </a:gridCol>
                <a:gridCol w="1657158">
                  <a:extLst>
                    <a:ext uri="{9D8B030D-6E8A-4147-A177-3AD203B41FA5}">
                      <a16:colId xmlns:a16="http://schemas.microsoft.com/office/drawing/2014/main" val="4046203905"/>
                    </a:ext>
                  </a:extLst>
                </a:gridCol>
              </a:tblGrid>
              <a:tr h="45461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a:cs typeface="Amatic SC"/>
                        </a:rPr>
                        <a:t>Term 1</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a:cs typeface="Amatic SC"/>
                        </a:rPr>
                        <a:t>Term 2</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a:cs typeface="Amatic SC"/>
                        </a:rPr>
                        <a:t>Term 3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a:cs typeface="Amatic SC"/>
                        </a:rPr>
                        <a:t>Term 4</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a:cs typeface="Amatic SC"/>
                        </a:rPr>
                        <a:t>Term 5</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a:cs typeface="Amatic SC"/>
                        </a:rPr>
                        <a:t>Term 6-ELG</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849163">
                <a:tc>
                  <a:txBody>
                    <a:bodyPr/>
                    <a:lstStyle/>
                    <a:p>
                      <a:pPr algn="ctr"/>
                      <a:r>
                        <a:rPr lang="en-US" sz="1800" b="1" dirty="0">
                          <a:latin typeface="Amatic SC"/>
                          <a:cs typeface="Amatic SC"/>
                        </a:rPr>
                        <a:t>Personal, Social and Emotional Development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900" dirty="0"/>
                        <a:t>Children’s personal, social and emotional development (PSED) is </a:t>
                      </a:r>
                      <a:r>
                        <a:rPr lang="en-US" sz="900" b="1" dirty="0"/>
                        <a:t>crucial for children to lead healthy and happy lives</a:t>
                      </a:r>
                      <a:r>
                        <a:rPr lang="en-US" sz="900" dirty="0"/>
                        <a:t>, and is fundamental to their cognitive development. Underpinning their personal development are the important attachments that </a:t>
                      </a:r>
                      <a:r>
                        <a:rPr lang="en-US" sz="900" b="1" dirty="0"/>
                        <a:t>shape their social world</a:t>
                      </a:r>
                      <a:r>
                        <a:rPr lang="en-US" sz="900" dirty="0"/>
                        <a:t>. Strong, warm and supportive  relationships with adults enable children to learn how to </a:t>
                      </a:r>
                      <a:r>
                        <a:rPr lang="en-US" sz="900" b="1" dirty="0"/>
                        <a:t>understand their own feelings and those of others</a:t>
                      </a:r>
                      <a:r>
                        <a:rPr lang="en-US" sz="900" dirty="0"/>
                        <a:t>. Children should be supported to </a:t>
                      </a:r>
                      <a:r>
                        <a:rPr lang="en-US" sz="900" b="1" dirty="0"/>
                        <a:t>manage emotions, develop a positive sense of self, set themselves simple goals, have confidence in their own abilities, to persist</a:t>
                      </a:r>
                      <a:r>
                        <a:rPr lang="en-US" sz="900" dirty="0"/>
                        <a:t> and wait for what they want and direct attention as necessary. Through adult modelling and guidance, they will learn </a:t>
                      </a:r>
                      <a:r>
                        <a:rPr lang="en-US" sz="900" b="1" dirty="0"/>
                        <a:t>how to look after their bodies, including healthy eating</a:t>
                      </a:r>
                      <a:r>
                        <a:rPr lang="en-US" sz="900" dirty="0"/>
                        <a:t>, and manage personal needs independently. Through supported interaction with other children, they learn how to make good friendships, co-operate and resolve conflicts peaceably. These attributes will provide a secure platform from which </a:t>
                      </a:r>
                      <a:r>
                        <a:rPr lang="en-US" sz="900" b="1" dirty="0"/>
                        <a:t>children can achieve at school and in later life.</a:t>
                      </a:r>
                      <a:endParaRPr lang="en-GB" sz="9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4489461">
                <a:tc>
                  <a:txBody>
                    <a:bodyPr/>
                    <a:lstStyle/>
                    <a:p>
                      <a:pPr algn="ctr"/>
                      <a:endParaRPr lang="en-US" sz="2000" b="1">
                        <a:latin typeface="Amatic SC" panose="00000500000000000000" pitchFamily="2" charset="-79"/>
                        <a:cs typeface="Amatic SC" panose="00000500000000000000" pitchFamily="2" charset="-79"/>
                      </a:endParaRPr>
                    </a:p>
                    <a:p>
                      <a:pPr algn="ctr"/>
                      <a:r>
                        <a:rPr lang="en-US" sz="1600" b="1" dirty="0">
                          <a:latin typeface="Amatic SC"/>
                          <a:cs typeface="Amatic SC"/>
                        </a:rPr>
                        <a:t>Self -  Regulation</a:t>
                      </a:r>
                    </a:p>
                    <a:p>
                      <a:pPr algn="ctr"/>
                      <a:endParaRPr lang="en-US" sz="1600" b="1">
                        <a:latin typeface="Amatic SC"/>
                        <a:cs typeface="Amatic SC"/>
                      </a:endParaRPr>
                    </a:p>
                    <a:p>
                      <a:pPr algn="ctr"/>
                      <a:endParaRPr lang="en-US" sz="1600" b="1">
                        <a:latin typeface="Amatic SC"/>
                        <a:cs typeface="Amatic SC"/>
                      </a:endParaRPr>
                    </a:p>
                    <a:p>
                      <a:pPr algn="ctr"/>
                      <a:r>
                        <a:rPr lang="en-US" sz="1600" b="1" dirty="0">
                          <a:latin typeface="Amatic SC"/>
                          <a:cs typeface="Amatic SC"/>
                        </a:rPr>
                        <a:t>Managing Self</a:t>
                      </a:r>
                    </a:p>
                    <a:p>
                      <a:pPr algn="ctr"/>
                      <a:endParaRPr lang="en-US" sz="1600" b="1">
                        <a:latin typeface="Amatic SC"/>
                        <a:cs typeface="Amatic SC"/>
                      </a:endParaRPr>
                    </a:p>
                    <a:p>
                      <a:pPr algn="ctr"/>
                      <a:endParaRPr lang="en-US" sz="1600" b="1">
                        <a:latin typeface="Amatic SC"/>
                        <a:cs typeface="Amatic SC"/>
                      </a:endParaRPr>
                    </a:p>
                    <a:p>
                      <a:pPr algn="ctr"/>
                      <a:r>
                        <a:rPr lang="en-US" sz="1600" b="1" dirty="0">
                          <a:latin typeface="Amatic SC"/>
                          <a:cs typeface="Amatic SC"/>
                        </a:rPr>
                        <a:t>Building Relationships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gn="ctr">
                        <a:buFont typeface="Arial"/>
                        <a:buChar char="•"/>
                      </a:pPr>
                      <a:r>
                        <a:rPr lang="en-US" sz="1200" b="0" dirty="0">
                          <a:solidFill>
                            <a:schemeClr val="tx1"/>
                          </a:solidFill>
                        </a:rPr>
                        <a:t>Getting to know you</a:t>
                      </a:r>
                    </a:p>
                    <a:p>
                      <a:pPr marL="171450" lvl="0" indent="-171450" algn="ctr">
                        <a:buFont typeface="Arial"/>
                        <a:buChar char="•"/>
                      </a:pPr>
                      <a:r>
                        <a:rPr lang="en-US" sz="1200" b="0" dirty="0">
                          <a:solidFill>
                            <a:schemeClr val="tx1"/>
                          </a:solidFill>
                        </a:rPr>
                        <a:t>* Making friends</a:t>
                      </a:r>
                    </a:p>
                    <a:p>
                      <a:pPr marL="171450" lvl="0" indent="-171450" algn="ctr">
                        <a:buFont typeface="Arial"/>
                        <a:buChar char="•"/>
                      </a:pPr>
                      <a:r>
                        <a:rPr lang="en-US" sz="1200" b="0" dirty="0">
                          <a:solidFill>
                            <a:schemeClr val="tx1"/>
                          </a:solidFill>
                        </a:rPr>
                        <a:t>* Establishing routines</a:t>
                      </a:r>
                    </a:p>
                    <a:p>
                      <a:pPr marL="171450" lvl="0" indent="-171450" algn="ctr">
                        <a:buFont typeface="Arial"/>
                        <a:buChar char="•"/>
                      </a:pPr>
                      <a:r>
                        <a:rPr lang="en-US" sz="1200" b="0" dirty="0">
                          <a:solidFill>
                            <a:schemeClr val="tx1"/>
                          </a:solidFill>
                        </a:rPr>
                        <a:t>Developing ownership of classroom</a:t>
                      </a:r>
                    </a:p>
                    <a:p>
                      <a:pPr marL="171450" lvl="0" indent="-171450" algn="ctr">
                        <a:buFont typeface="Arial"/>
                        <a:buChar char="•"/>
                      </a:pPr>
                      <a:r>
                        <a:rPr lang="en-US" sz="1200" b="0" dirty="0">
                          <a:solidFill>
                            <a:schemeClr val="tx1"/>
                          </a:solidFill>
                        </a:rPr>
                        <a:t>Managing and understanding  personal hygiene </a:t>
                      </a:r>
                    </a:p>
                    <a:p>
                      <a:pPr marL="171450" lvl="0" indent="-171450" algn="ctr">
                        <a:buFont typeface="Arial"/>
                        <a:buChar char="•"/>
                      </a:pPr>
                      <a:r>
                        <a:rPr lang="en-US" sz="1200" b="0" dirty="0">
                          <a:solidFill>
                            <a:schemeClr val="tx1"/>
                          </a:solidFill>
                        </a:rPr>
                        <a:t>Understanding rules and the reasons behind these</a:t>
                      </a:r>
                    </a:p>
                    <a:p>
                      <a:pPr marL="171450" lvl="0" indent="-171450" algn="ctr">
                        <a:buFont typeface="Arial"/>
                        <a:buChar char="•"/>
                      </a:pPr>
                      <a:r>
                        <a:rPr lang="en-US" sz="1200" b="0" dirty="0">
                          <a:solidFill>
                            <a:schemeClr val="tx1"/>
                          </a:solidFill>
                        </a:rPr>
                        <a:t>Give focused attention to what the teacher says and respond appropriately </a:t>
                      </a:r>
                    </a:p>
                    <a:p>
                      <a:pPr marL="0" lvl="0" indent="0" algn="l">
                        <a:buNone/>
                      </a:pPr>
                      <a:endParaRPr lang="en-US" sz="1200" b="0" dirty="0">
                        <a:solidFill>
                          <a:schemeClr val="tx1"/>
                        </a:solidFill>
                      </a:endParaRPr>
                    </a:p>
                    <a:p>
                      <a:pPr marL="0" lvl="0" indent="0" algn="l">
                        <a:buNone/>
                      </a:pPr>
                      <a:endParaRPr lang="en-US" sz="1200" b="0" dirty="0">
                        <a:solidFill>
                          <a:schemeClr val="tx1"/>
                        </a:solidFill>
                      </a:endParaRPr>
                    </a:p>
                    <a:p>
                      <a:pPr marL="0" lvl="0" indent="0" algn="l">
                        <a:buNone/>
                      </a:pPr>
                      <a:endParaRPr lang="en-US" sz="1200" b="0" dirty="0">
                        <a:solidFill>
                          <a:schemeClr val="tx1"/>
                        </a:solidFill>
                      </a:endParaRPr>
                    </a:p>
                    <a:p>
                      <a:pPr marL="0" lvl="0" indent="0" algn="l">
                        <a:buNone/>
                      </a:pPr>
                      <a:r>
                        <a:rPr lang="en-US" sz="1200" b="0" dirty="0">
                          <a:solidFill>
                            <a:schemeClr val="tx1"/>
                          </a:solidFill>
                        </a:rPr>
                        <a:t>Implementation:</a:t>
                      </a:r>
                      <a:endParaRPr lang="en-US" dirty="0"/>
                    </a:p>
                    <a:p>
                      <a:pPr marL="0" lvl="0" indent="0" algn="l">
                        <a:buNone/>
                      </a:pPr>
                      <a:r>
                        <a:rPr lang="en-US" sz="1200" b="0" dirty="0">
                          <a:solidFill>
                            <a:schemeClr val="tx1"/>
                          </a:solidFill>
                        </a:rPr>
                        <a:t>1decsion resources </a:t>
                      </a:r>
                    </a:p>
                    <a:p>
                      <a:pPr marL="0" lvl="0" indent="0" algn="l">
                        <a:buNone/>
                      </a:pPr>
                      <a:endParaRPr lang="en-US" sz="1200" b="0" dirty="0">
                        <a:solidFill>
                          <a:schemeClr val="tx1"/>
                        </a:solidFill>
                      </a:endParaRPr>
                    </a:p>
                    <a:p>
                      <a:pPr marL="171450" lvl="0" indent="-171450" algn="ctr">
                        <a:buFont typeface="Arial"/>
                        <a:buChar char="•"/>
                      </a:pPr>
                      <a:endParaRPr lang="en-US" sz="120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marL="171450" lvl="0" indent="-171450" algn="ctr">
                        <a:buFont typeface="Arial"/>
                        <a:buChar char="•"/>
                      </a:pPr>
                      <a:r>
                        <a:rPr lang="en-US" sz="1200" b="0" dirty="0">
                          <a:solidFill>
                            <a:schemeClr val="tx1"/>
                          </a:solidFill>
                        </a:rPr>
                        <a:t>Forming positive attachments to adults and friendships with peers</a:t>
                      </a:r>
                    </a:p>
                    <a:p>
                      <a:pPr marL="171450" lvl="0" indent="-171450" algn="ctr">
                        <a:buFont typeface="Arial"/>
                        <a:buChar char="•"/>
                      </a:pPr>
                      <a:r>
                        <a:rPr lang="en-US" sz="1200" b="0" dirty="0">
                          <a:solidFill>
                            <a:schemeClr val="tx1"/>
                          </a:solidFill>
                        </a:rPr>
                        <a:t>Expanding our friendship circle </a:t>
                      </a:r>
                    </a:p>
                    <a:p>
                      <a:pPr marL="171450" lvl="0" indent="-171450" algn="ctr">
                        <a:buFont typeface="Arial"/>
                        <a:buChar char="•"/>
                      </a:pPr>
                      <a:r>
                        <a:rPr lang="en-US" sz="1200" b="0" dirty="0">
                          <a:solidFill>
                            <a:schemeClr val="tx1"/>
                          </a:solidFill>
                        </a:rPr>
                        <a:t>Show sensitivity to our own and others needs</a:t>
                      </a:r>
                    </a:p>
                    <a:p>
                      <a:pPr marL="171450" lvl="0" indent="-171450" algn="ctr">
                        <a:buFont typeface="Arial"/>
                        <a:buChar char="•"/>
                      </a:pPr>
                      <a:r>
                        <a:rPr lang="en-US" sz="1200" b="0" dirty="0">
                          <a:solidFill>
                            <a:schemeClr val="tx1"/>
                          </a:solidFill>
                        </a:rPr>
                        <a:t>Know right from wrong and try to behave accordingly </a:t>
                      </a:r>
                    </a:p>
                    <a:p>
                      <a:pPr marL="171450" lvl="0" indent="-171450" algn="ctr">
                        <a:buFont typeface="Arial"/>
                        <a:buChar char="•"/>
                      </a:pPr>
                      <a:r>
                        <a:rPr lang="en-US" sz="1200" b="0" dirty="0">
                          <a:solidFill>
                            <a:schemeClr val="tx1"/>
                          </a:solidFill>
                        </a:rPr>
                        <a:t>Set and work towards simple goals </a:t>
                      </a:r>
                    </a:p>
                    <a:p>
                      <a:pPr marL="171450" lvl="0" indent="-171450" algn="ctr">
                        <a:buFont typeface="Arial"/>
                        <a:buChar char="•"/>
                      </a:pPr>
                      <a:r>
                        <a:rPr lang="en-US" sz="1200" b="0" dirty="0">
                          <a:solidFill>
                            <a:schemeClr val="tx1"/>
                          </a:solidFill>
                        </a:rPr>
                        <a:t>Understanding the importance of healthy food choices </a:t>
                      </a:r>
                    </a:p>
                    <a:p>
                      <a:pPr marL="171450" lvl="0" indent="-171450" algn="ctr">
                        <a:buFont typeface="Arial"/>
                        <a:buChar char="•"/>
                      </a:pPr>
                      <a:r>
                        <a:rPr lang="en-US" sz="1200" b="0" dirty="0">
                          <a:solidFill>
                            <a:schemeClr val="tx1"/>
                          </a:solidFill>
                        </a:rPr>
                        <a:t>Follow instructions involving several ideas or actions </a:t>
                      </a:r>
                    </a:p>
                    <a:p>
                      <a:pPr marL="171450" lvl="0" indent="-171450" algn="ctr">
                        <a:buFont typeface="Arial"/>
                        <a:buChar char="•"/>
                      </a:pPr>
                      <a:endParaRPr lang="en-US" sz="1200" b="0" dirty="0">
                        <a:solidFill>
                          <a:schemeClr val="tx1"/>
                        </a:solidFill>
                      </a:endParaRPr>
                    </a:p>
                    <a:p>
                      <a:pPr marL="0" lvl="0" indent="0" algn="l">
                        <a:buNone/>
                      </a:pPr>
                      <a:r>
                        <a:rPr lang="en-US" sz="1200" b="0" i="0" u="none" strike="noStrike" noProof="0" dirty="0">
                          <a:solidFill>
                            <a:schemeClr val="tx1"/>
                          </a:solidFill>
                          <a:latin typeface="Calibri"/>
                        </a:rPr>
                        <a:t>Implementation:</a:t>
                      </a:r>
                      <a:endParaRPr lang="en-US" sz="1200" b="0" i="0" u="none" strike="noStrike" noProof="0" dirty="0">
                        <a:solidFill>
                          <a:srgbClr val="000000"/>
                        </a:solidFill>
                        <a:latin typeface="Calibri"/>
                      </a:endParaRPr>
                    </a:p>
                    <a:p>
                      <a:pPr marL="285750" lvl="0" indent="-285750" algn="l">
                        <a:buFont typeface="Arial"/>
                        <a:buChar char="•"/>
                      </a:pPr>
                      <a:r>
                        <a:rPr lang="en-US" sz="1200" b="0" i="0" u="none" strike="noStrike" noProof="0" dirty="0">
                          <a:solidFill>
                            <a:schemeClr val="tx1"/>
                          </a:solidFill>
                          <a:latin typeface="Calibri"/>
                        </a:rPr>
                        <a:t>1decsion resources </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marL="171450" lvl="0" indent="-171450" algn="ctr">
                        <a:buFont typeface="Arial"/>
                        <a:buChar char="•"/>
                      </a:pPr>
                      <a:r>
                        <a:rPr lang="en-US" sz="1200" b="0" dirty="0">
                          <a:solidFill>
                            <a:schemeClr val="tx1"/>
                          </a:solidFill>
                        </a:rPr>
                        <a:t>Work and play cooperatively and take turns with others</a:t>
                      </a:r>
                    </a:p>
                    <a:p>
                      <a:pPr marL="171450" lvl="0" indent="-171450" algn="ctr">
                        <a:buFont typeface="Arial"/>
                        <a:buChar char="•"/>
                      </a:pPr>
                      <a:r>
                        <a:rPr lang="en-US" sz="1200" b="0" dirty="0">
                          <a:solidFill>
                            <a:schemeClr val="tx1"/>
                          </a:solidFill>
                        </a:rPr>
                        <a:t>Be confident to try new activities and show Independance, resilience and perseverance in the face of a challenge</a:t>
                      </a:r>
                    </a:p>
                    <a:p>
                      <a:pPr marL="171450" lvl="0" indent="-171450" algn="ctr">
                        <a:buFont typeface="Arial"/>
                        <a:buChar char="•"/>
                      </a:pPr>
                      <a:endParaRPr lang="en-US" sz="1200" b="0" dirty="0">
                        <a:solidFill>
                          <a:schemeClr val="tx1"/>
                        </a:solidFill>
                      </a:endParaRPr>
                    </a:p>
                    <a:p>
                      <a:pPr marL="0" lvl="0" indent="0" algn="ctr">
                        <a:buNone/>
                      </a:pPr>
                      <a:endParaRPr lang="en-US" sz="1200" b="0" dirty="0">
                        <a:solidFill>
                          <a:schemeClr val="tx1"/>
                        </a:solidFill>
                      </a:endParaRPr>
                    </a:p>
                    <a:p>
                      <a:pPr marL="0" lvl="0" indent="0" algn="l">
                        <a:buNone/>
                      </a:pPr>
                      <a:endParaRPr lang="en-US" sz="1200" b="0" i="0" u="none" strike="noStrike" noProof="0" dirty="0">
                        <a:solidFill>
                          <a:schemeClr val="tx1"/>
                        </a:solidFill>
                        <a:latin typeface="Calibri"/>
                      </a:endParaRPr>
                    </a:p>
                    <a:p>
                      <a:pPr marL="0" lvl="0" indent="0" algn="l">
                        <a:buNone/>
                      </a:pPr>
                      <a:endParaRPr lang="en-US" sz="1200" b="0" i="0" u="none" strike="noStrike" noProof="0" dirty="0">
                        <a:solidFill>
                          <a:schemeClr val="tx1"/>
                        </a:solidFill>
                        <a:latin typeface="Calibri"/>
                      </a:endParaRPr>
                    </a:p>
                    <a:p>
                      <a:pPr marL="0" lvl="0" indent="0" algn="l">
                        <a:buNone/>
                      </a:pPr>
                      <a:endParaRPr lang="en-US" sz="1200" b="0" i="0" u="none" strike="noStrike" noProof="0" dirty="0">
                        <a:solidFill>
                          <a:schemeClr val="tx1"/>
                        </a:solidFill>
                        <a:latin typeface="Calibri"/>
                      </a:endParaRPr>
                    </a:p>
                    <a:p>
                      <a:pPr marL="0" lvl="0" indent="0" algn="l">
                        <a:buNone/>
                      </a:pPr>
                      <a:endParaRPr lang="en-US" sz="1200" b="0" i="0" u="none" strike="noStrike" noProof="0" dirty="0">
                        <a:solidFill>
                          <a:schemeClr val="tx1"/>
                        </a:solidFill>
                        <a:latin typeface="Calibri"/>
                      </a:endParaRPr>
                    </a:p>
                    <a:p>
                      <a:pPr marL="0" lvl="0" indent="0" algn="l">
                        <a:buNone/>
                      </a:pPr>
                      <a:endParaRPr lang="en-US" sz="1200" b="0" i="0" u="none" strike="noStrike" noProof="0" dirty="0">
                        <a:solidFill>
                          <a:schemeClr val="tx1"/>
                        </a:solidFill>
                        <a:latin typeface="Calibri"/>
                      </a:endParaRPr>
                    </a:p>
                    <a:p>
                      <a:pPr marL="0" lvl="0" indent="0" algn="l">
                        <a:buNone/>
                      </a:pPr>
                      <a:r>
                        <a:rPr lang="en-US" sz="1200" b="0" i="0" u="none" strike="noStrike" noProof="0" dirty="0">
                          <a:solidFill>
                            <a:schemeClr val="tx1"/>
                          </a:solidFill>
                          <a:latin typeface="Calibri"/>
                        </a:rPr>
                        <a:t>Implementation:</a:t>
                      </a:r>
                      <a:endParaRPr lang="en-US" sz="1200" b="0" i="0" u="none" strike="noStrike" noProof="0" dirty="0">
                        <a:solidFill>
                          <a:srgbClr val="000000"/>
                        </a:solidFill>
                        <a:latin typeface="Calibri"/>
                      </a:endParaRPr>
                    </a:p>
                    <a:p>
                      <a:pPr marL="285750" lvl="0" indent="-285750" algn="l">
                        <a:buFont typeface="Arial"/>
                        <a:buChar char="•"/>
                      </a:pPr>
                      <a:r>
                        <a:rPr lang="en-US" sz="1200" b="0" i="0" u="none" strike="noStrike" noProof="0" dirty="0">
                          <a:solidFill>
                            <a:schemeClr val="tx1"/>
                          </a:solidFill>
                          <a:latin typeface="Calibri"/>
                        </a:rPr>
                        <a:t>1decsion resources </a:t>
                      </a:r>
                      <a:endParaRPr lang="en-US" dirty="0"/>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lnTlToBr w="12700" cmpd="sng">
                      <a:noFill/>
                      <a:prstDash val="solid"/>
                    </a:lnTlToBr>
                    <a:lnBlToTr w="12700" cmpd="sng">
                      <a:noFill/>
                      <a:prstDash val="solid"/>
                    </a:lnBlToTr>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bl>
          </a:graphicData>
        </a:graphic>
      </p:graphicFrame>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259837" y="49996"/>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2"/>
            <a:ext cx="10515600" cy="122595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a:latin typeface="Amatic SC"/>
                <a:cs typeface="Amatic SC"/>
              </a:rPr>
              <a:t>Reception Long Term Plan </a:t>
            </a:r>
            <a:endParaRPr lang="en-US" sz="3600">
              <a:latin typeface="Amatic SC"/>
              <a:cs typeface="Amatic SC"/>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08963249"/>
              </p:ext>
            </p:extLst>
          </p:nvPr>
        </p:nvGraphicFramePr>
        <p:xfrm>
          <a:off x="472644" y="379382"/>
          <a:ext cx="11616044" cy="590379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5">
                  <a:extLst>
                    <a:ext uri="{9D8B030D-6E8A-4147-A177-3AD203B41FA5}">
                      <a16:colId xmlns:a16="http://schemas.microsoft.com/office/drawing/2014/main" val="2865123548"/>
                    </a:ext>
                  </a:extLst>
                </a:gridCol>
                <a:gridCol w="1585451">
                  <a:extLst>
                    <a:ext uri="{9D8B030D-6E8A-4147-A177-3AD203B41FA5}">
                      <a16:colId xmlns:a16="http://schemas.microsoft.com/office/drawing/2014/main" val="872926247"/>
                    </a:ext>
                  </a:extLst>
                </a:gridCol>
                <a:gridCol w="208280">
                  <a:extLst>
                    <a:ext uri="{9D8B030D-6E8A-4147-A177-3AD203B41FA5}">
                      <a16:colId xmlns:a16="http://schemas.microsoft.com/office/drawing/2014/main" val="3837912522"/>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4343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a:cs typeface="Amatic SC"/>
                        </a:rPr>
                        <a:t>term 1</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a:cs typeface="Amatic SC"/>
                        </a:rPr>
                        <a:t>Term 2</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US" sz="2400" dirty="0">
                          <a:solidFill>
                            <a:schemeClr val="bg1">
                              <a:lumMod val="50000"/>
                            </a:schemeClr>
                          </a:solidFill>
                          <a:latin typeface="Amatic SC"/>
                          <a:cs typeface="Amatic SC"/>
                        </a:rPr>
                        <a:t>term 3</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a:cs typeface="Amatic SC"/>
                        </a:rPr>
                        <a:t>Term 4</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a:cs typeface="Amatic SC"/>
                        </a:rPr>
                        <a:t>Term 5</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a:cs typeface="Amatic SC"/>
                        </a:rPr>
                        <a:t>Term 6-ELG</a:t>
                      </a:r>
                      <a:endParaRPr lang="en-GB" sz="24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175105">
                <a:tc rowSpan="2">
                  <a:txBody>
                    <a:bodyPr/>
                    <a:lstStyle/>
                    <a:p>
                      <a:pPr algn="ctr"/>
                      <a:r>
                        <a:rPr lang="en-US" sz="2000" b="1" dirty="0">
                          <a:latin typeface="Amatic SC"/>
                          <a:cs typeface="Amatic SC"/>
                        </a:rPr>
                        <a:t>Physical development </a:t>
                      </a:r>
                      <a:endParaRPr lang="en-US" sz="2000" b="1" dirty="0">
                        <a:latin typeface="Amatic SC" panose="00000500000000000000" pitchFamily="2" charset="-79"/>
                        <a:cs typeface="Amatic SC" panose="00000500000000000000" pitchFamily="2" charset="-79"/>
                      </a:endParaRPr>
                    </a:p>
                    <a:p>
                      <a:pPr algn="ctr"/>
                      <a:endParaRPr lang="en-US" sz="1100" b="0">
                        <a:latin typeface="Amatic SC"/>
                        <a:cs typeface="Amatic SC"/>
                      </a:endParaRPr>
                    </a:p>
                    <a:p>
                      <a:pPr algn="ctr"/>
                      <a:endParaRPr lang="en-US" sz="1100" b="0">
                        <a:latin typeface="Calibri Light"/>
                        <a:cs typeface="Amatic SC"/>
                      </a:endParaRPr>
                    </a:p>
                    <a:p>
                      <a:pPr lvl="0" algn="ctr">
                        <a:buNone/>
                      </a:pPr>
                      <a:r>
                        <a:rPr lang="en-US" sz="1100" b="0" dirty="0">
                          <a:latin typeface="Calibri Light"/>
                          <a:cs typeface="Amatic SC"/>
                        </a:rPr>
                        <a:t>Fine motor development is offered daily in both planned daily invitations in the fine motor zone as well as through paintbrushes, small tools, scissors and cutlery in continuous provision.</a:t>
                      </a:r>
                      <a:r>
                        <a:rPr lang="en-US" sz="1100" b="0" dirty="0">
                          <a:latin typeface="Amatic SC"/>
                          <a:cs typeface="Amatic SC"/>
                        </a:rPr>
                        <a:t> </a:t>
                      </a:r>
                    </a:p>
                    <a:p>
                      <a:pPr algn="ctr"/>
                      <a:endParaRPr lang="en-US" sz="3200" b="0">
                        <a:latin typeface="Amatic SC"/>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a:ln>
                            <a:noFill/>
                          </a:ln>
                          <a:solidFill>
                            <a:prstClr val="black"/>
                          </a:solidFill>
                          <a:effectLst/>
                          <a:uLnTx/>
                          <a:uFillTx/>
                          <a:latin typeface="+mn-lt"/>
                          <a:ea typeface="+mn-ea"/>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2867550">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rtl="0" fontAlgn="base"/>
                      <a:r>
                        <a:rPr lang="en-GB" sz="1200" b="0" i="0" dirty="0">
                          <a:solidFill>
                            <a:srgbClr val="000000"/>
                          </a:solidFill>
                          <a:effectLst/>
                          <a:latin typeface="Calibri"/>
                        </a:rPr>
                        <a:t>Fine motor including handwriting:</a:t>
                      </a:r>
                    </a:p>
                    <a:p>
                      <a:pPr lvl="0" algn="ctr">
                        <a:buNone/>
                      </a:pPr>
                      <a:r>
                        <a:rPr lang="en-GB" sz="1200" b="0" i="0" dirty="0">
                          <a:solidFill>
                            <a:srgbClr val="000000"/>
                          </a:solidFill>
                          <a:effectLst/>
                          <a:latin typeface="Calibri"/>
                        </a:rPr>
                        <a:t>*To begin to hold a pencil effectively 'Point away the pencil, pinch it near the tip, lift it off the table, spin it round and grip.' </a:t>
                      </a:r>
                    </a:p>
                    <a:p>
                      <a:pPr marL="171450" lvl="0" indent="-171450" algn="ctr">
                        <a:buFont typeface="Arial"/>
                        <a:buChar char="•"/>
                      </a:pPr>
                      <a:r>
                        <a:rPr lang="en-GB" sz="1200" b="0" i="0" dirty="0">
                          <a:solidFill>
                            <a:srgbClr val="000000"/>
                          </a:solidFill>
                          <a:effectLst/>
                          <a:latin typeface="Calibri"/>
                        </a:rPr>
                        <a:t>To enjoy drawing </a:t>
                      </a:r>
                    </a:p>
                    <a:p>
                      <a:pPr lvl="0" algn="ctr">
                        <a:buNone/>
                      </a:pPr>
                      <a:endParaRPr lang="en-GB" sz="1200" b="0" i="0">
                        <a:solidFill>
                          <a:srgbClr val="000000"/>
                        </a:solidFill>
                        <a:effectLst/>
                        <a:latin typeface="Calibri"/>
                      </a:endParaRPr>
                    </a:p>
                    <a:p>
                      <a:pPr lvl="0" algn="ctr">
                        <a:buNone/>
                      </a:pPr>
                      <a:r>
                        <a:rPr lang="en-GB" sz="1200" b="0" i="0" dirty="0">
                          <a:solidFill>
                            <a:srgbClr val="000000"/>
                          </a:solidFill>
                          <a:effectLst/>
                          <a:latin typeface="Calibri"/>
                        </a:rPr>
                        <a:t>Implementation:</a:t>
                      </a:r>
                    </a:p>
                    <a:p>
                      <a:pPr marL="171450" lvl="0" indent="-171450" algn="ctr">
                        <a:buFont typeface="Arial"/>
                        <a:buChar char="•"/>
                      </a:pPr>
                      <a:r>
                        <a:rPr lang="en-GB" sz="1200" b="0" i="0" dirty="0">
                          <a:solidFill>
                            <a:srgbClr val="000000"/>
                          </a:solidFill>
                          <a:effectLst/>
                          <a:latin typeface="Calibri"/>
                        </a:rPr>
                        <a:t>ELS handwriting patters</a:t>
                      </a:r>
                    </a:p>
                    <a:p>
                      <a:pPr marL="171450" lvl="0" indent="-171450" algn="ctr">
                        <a:buFont typeface="Arial"/>
                        <a:buChar char="•"/>
                      </a:pPr>
                      <a:r>
                        <a:rPr lang="en-GB" sz="1200" b="0" i="0" dirty="0">
                          <a:solidFill>
                            <a:srgbClr val="000000"/>
                          </a:solidFill>
                          <a:effectLst/>
                          <a:latin typeface="Calibri"/>
                        </a:rPr>
                        <a:t>Drawing club</a:t>
                      </a:r>
                    </a:p>
                    <a:p>
                      <a:pPr marL="171450" lvl="0" indent="-171450" algn="ctr">
                        <a:buFont typeface="Arial"/>
                        <a:buChar char="•"/>
                      </a:pPr>
                      <a:r>
                        <a:rPr lang="en-GB" sz="1200" b="0" i="0" dirty="0">
                          <a:solidFill>
                            <a:srgbClr val="000000"/>
                          </a:solidFill>
                          <a:effectLst/>
                          <a:latin typeface="Calibri"/>
                        </a:rPr>
                        <a:t>EAD input </a:t>
                      </a:r>
                    </a:p>
                    <a:p>
                      <a:pPr marL="171450" lvl="0" indent="-171450" algn="ctr">
                        <a:buFont typeface="Arial"/>
                        <a:buChar char="•"/>
                      </a:pPr>
                      <a:endParaRPr lang="en-GB" sz="1200" b="0" i="0">
                        <a:solidFill>
                          <a:srgbClr val="000000"/>
                        </a:solidFill>
                        <a:effectLst/>
                        <a:latin typeface="Calibri"/>
                      </a:endParaRPr>
                    </a:p>
                    <a:p>
                      <a:pPr lvl="0" algn="ctr">
                        <a:buNone/>
                      </a:pPr>
                      <a:endParaRPr lang="en-GB" sz="1200" b="0" i="0">
                        <a:solidFill>
                          <a:srgbClr val="000000"/>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3">
                  <a:txBody>
                    <a:bodyPr/>
                    <a:lstStyle/>
                    <a:p>
                      <a:pPr lvl="0" algn="ctr">
                        <a:buNone/>
                      </a:pPr>
                      <a:r>
                        <a:rPr lang="en-GB" sz="1200" b="0" i="0" u="none" strike="noStrike" noProof="0" dirty="0">
                          <a:solidFill>
                            <a:srgbClr val="000000"/>
                          </a:solidFill>
                          <a:effectLst/>
                          <a:latin typeface="Calibri"/>
                        </a:rPr>
                        <a:t>Fine motor including handwriting:</a:t>
                      </a:r>
                      <a:endParaRPr lang="en-US" sz="1200" b="0" i="0" u="none" strike="noStrike" noProof="0" dirty="0">
                        <a:solidFill>
                          <a:srgbClr val="000000"/>
                        </a:solidFill>
                        <a:effectLst/>
                        <a:latin typeface="Calibri"/>
                      </a:endParaRPr>
                    </a:p>
                    <a:p>
                      <a:pPr lvl="0" algn="ctr">
                        <a:buNone/>
                      </a:pPr>
                      <a:r>
                        <a:rPr lang="en-GB" sz="1200" b="0" i="0" u="none" strike="noStrike" noProof="0" dirty="0">
                          <a:solidFill>
                            <a:srgbClr val="000000"/>
                          </a:solidFill>
                          <a:effectLst/>
                          <a:latin typeface="Calibri"/>
                        </a:rPr>
                        <a:t>*To begin to hold a pencil effectively, using the tripod grip in almost all cases </a:t>
                      </a:r>
                    </a:p>
                    <a:p>
                      <a:pPr marL="171450" lvl="0" indent="-171450" algn="ctr">
                        <a:buFont typeface="Arial"/>
                        <a:buChar char="•"/>
                      </a:pPr>
                      <a:r>
                        <a:rPr lang="en-GB" sz="1200" b="0" i="0" u="none" strike="noStrike" noProof="0" dirty="0">
                          <a:solidFill>
                            <a:srgbClr val="000000"/>
                          </a:solidFill>
                          <a:effectLst/>
                          <a:latin typeface="Calibri"/>
                        </a:rPr>
                        <a:t>To begin to draw with care</a:t>
                      </a:r>
                    </a:p>
                    <a:p>
                      <a:pPr lvl="0" algn="ctr">
                        <a:buNone/>
                      </a:pPr>
                      <a:endParaRPr lang="en-GB" sz="1200" b="0" i="0" u="none" strike="noStrike" noProof="0">
                        <a:solidFill>
                          <a:srgbClr val="000000"/>
                        </a:solidFill>
                        <a:effectLst/>
                        <a:latin typeface="Calibri"/>
                      </a:endParaRPr>
                    </a:p>
                    <a:p>
                      <a:pPr lvl="0" algn="ctr">
                        <a:buNone/>
                      </a:pPr>
                      <a:r>
                        <a:rPr lang="en-GB" sz="1200" b="0" i="0" u="none" strike="noStrike" noProof="0" dirty="0">
                          <a:solidFill>
                            <a:srgbClr val="000000"/>
                          </a:solidFill>
                          <a:effectLst/>
                          <a:latin typeface="Calibri"/>
                        </a:rPr>
                        <a:t>Implementation:</a:t>
                      </a:r>
                      <a:endParaRPr lang="en-US" sz="1200" b="0" i="0" u="none" strike="noStrike" noProof="0" dirty="0">
                        <a:solidFill>
                          <a:srgbClr val="000000"/>
                        </a:solidFill>
                        <a:effectLst/>
                        <a:latin typeface="Calibri"/>
                      </a:endParaRP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ELS handwriting patters</a:t>
                      </a: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Letter join </a:t>
                      </a: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Drawing club</a:t>
                      </a:r>
                      <a:endParaRPr lang="en-US" sz="1200" b="0" i="0" u="none" strike="noStrike" noProof="0" dirty="0">
                        <a:solidFill>
                          <a:srgbClr val="000000"/>
                        </a:solidFill>
                        <a:effectLst/>
                        <a:latin typeface="Calibri"/>
                      </a:endParaRP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EAD input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lvl="0" algn="ctr">
                        <a:buNone/>
                      </a:pPr>
                      <a:r>
                        <a:rPr lang="en-GB" sz="1200" b="0" i="0" u="none" strike="noStrike" noProof="0" dirty="0">
                          <a:solidFill>
                            <a:srgbClr val="000000"/>
                          </a:solidFill>
                          <a:effectLst/>
                          <a:latin typeface="Calibri"/>
                        </a:rPr>
                        <a:t>Fine motor including handwriting:</a:t>
                      </a:r>
                      <a:endParaRPr lang="en-GB" dirty="0"/>
                    </a:p>
                    <a:p>
                      <a:pPr marL="171450" lvl="0" indent="-171450" algn="ctr">
                        <a:buFont typeface="Arial"/>
                        <a:buChar char="•"/>
                      </a:pPr>
                      <a:r>
                        <a:rPr lang="en-GB" sz="1200" b="0" i="0" u="none" strike="noStrike" noProof="0" dirty="0">
                          <a:solidFill>
                            <a:srgbClr val="000000"/>
                          </a:solidFill>
                          <a:effectLst/>
                          <a:latin typeface="Calibri"/>
                        </a:rPr>
                        <a:t> Begin to hold a pencil effectively in preparation for fluent writing - using the tripod grip in almost all cases</a:t>
                      </a:r>
                      <a:endParaRPr lang="en-GB" dirty="0"/>
                    </a:p>
                    <a:p>
                      <a:pPr marL="171450" lvl="0" indent="-171450" algn="ctr">
                        <a:buFont typeface="Arial"/>
                        <a:buChar char="•"/>
                      </a:pPr>
                      <a:r>
                        <a:rPr lang="en-GB" sz="1200" b="0" i="0" u="none" strike="noStrike" noProof="0" dirty="0">
                          <a:solidFill>
                            <a:srgbClr val="000000"/>
                          </a:solidFill>
                          <a:effectLst/>
                          <a:latin typeface="Calibri"/>
                        </a:rPr>
                        <a:t>To begin to show accuracy and care when drawing </a:t>
                      </a:r>
                    </a:p>
                    <a:p>
                      <a:pPr marL="171450" lvl="0" indent="-171450" algn="ctr">
                        <a:buFont typeface="Arial"/>
                        <a:buChar char="•"/>
                      </a:pPr>
                      <a:endParaRPr lang="en-GB" sz="1200" b="0" i="0" u="none" strike="noStrike" noProof="0">
                        <a:solidFill>
                          <a:srgbClr val="000000"/>
                        </a:solidFill>
                        <a:effectLst/>
                        <a:latin typeface="Calibri"/>
                      </a:endParaRPr>
                    </a:p>
                    <a:p>
                      <a:pPr lvl="0" algn="ctr">
                        <a:buNone/>
                      </a:pPr>
                      <a:r>
                        <a:rPr lang="en-GB" sz="1200" b="0" i="0" u="none" strike="noStrike" noProof="0" dirty="0">
                          <a:solidFill>
                            <a:srgbClr val="000000"/>
                          </a:solidFill>
                          <a:effectLst/>
                          <a:latin typeface="Calibri"/>
                        </a:rPr>
                        <a:t>Implementation:</a:t>
                      </a:r>
                      <a:endParaRPr lang="en-US" sz="1200" b="0" i="0" u="none" strike="noStrike" noProof="0" dirty="0">
                        <a:solidFill>
                          <a:srgbClr val="000000"/>
                        </a:solidFill>
                        <a:effectLst/>
                        <a:latin typeface="Calibri"/>
                      </a:endParaRP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ELS handwriting patters</a:t>
                      </a:r>
                      <a:endParaRPr lang="en-US" sz="1200" b="0" i="0" u="none" strike="noStrike" noProof="0" dirty="0">
                        <a:solidFill>
                          <a:srgbClr val="000000"/>
                        </a:solidFill>
                        <a:effectLst/>
                        <a:latin typeface="Calibri"/>
                      </a:endParaRP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Letter join </a:t>
                      </a: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Drawing club</a:t>
                      </a:r>
                      <a:endParaRPr lang="en-US" sz="1200" b="0" i="0" u="none" strike="noStrike" noProof="0" dirty="0">
                        <a:solidFill>
                          <a:srgbClr val="000000"/>
                        </a:solidFill>
                        <a:effectLst/>
                        <a:latin typeface="Calibri"/>
                      </a:endParaRPr>
                    </a:p>
                    <a:p>
                      <a:pPr marL="171450" lvl="0" indent="-171450" algn="ctr">
                        <a:buClr>
                          <a:srgbClr val="000000"/>
                        </a:buClr>
                        <a:buFont typeface="Arial,Sans-Serif"/>
                        <a:buChar char="•"/>
                      </a:pPr>
                      <a:r>
                        <a:rPr lang="en-GB" sz="1200" b="0" i="0" u="none" strike="noStrike" noProof="0" dirty="0">
                          <a:solidFill>
                            <a:srgbClr val="000000"/>
                          </a:solidFill>
                          <a:effectLst/>
                          <a:latin typeface="Calibri"/>
                        </a:rPr>
                        <a:t>EAD input</a:t>
                      </a:r>
                      <a:endParaRPr lang="en-GB" dirty="0"/>
                    </a:p>
                    <a:p>
                      <a:pPr lvl="0" algn="ctr">
                        <a:buNone/>
                      </a:pPr>
                      <a:endParaRPr lang="en-GB" sz="1200" b="0" i="0">
                        <a:solidFill>
                          <a:srgbClr val="000000"/>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403935">
                <a:tc>
                  <a:txBody>
                    <a:bodyPr/>
                    <a:lstStyle/>
                    <a:p>
                      <a:pPr marL="0" marR="0" lvl="0" indent="0" algn="ctr" rtl="0" eaLnBrk="1" fontAlgn="auto" latinLnBrk="0" hangingPunct="1">
                        <a:lnSpc>
                          <a:spcPct val="100000"/>
                        </a:lnSpc>
                        <a:spcBef>
                          <a:spcPts val="0"/>
                        </a:spcBef>
                        <a:spcAft>
                          <a:spcPts val="0"/>
                        </a:spcAft>
                        <a:buClrTx/>
                        <a:buSzTx/>
                        <a:buFontTx/>
                        <a:buNone/>
                      </a:pPr>
                      <a:r>
                        <a:rPr lang="en-US" sz="3200" b="0" dirty="0">
                          <a:latin typeface="Amatic SC"/>
                          <a:cs typeface="Amatic SC"/>
                        </a:rPr>
                        <a:t>PE Lessons – complete PE</a:t>
                      </a:r>
                      <a:endParaRPr lang="en-US"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600" dirty="0">
                          <a:solidFill>
                            <a:schemeClr val="tx1"/>
                          </a:solidFill>
                          <a:latin typeface="+mn-lt"/>
                          <a:cs typeface="Amatic SC"/>
                        </a:rPr>
                        <a:t>Walking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rtl="0" eaLnBrk="1" fontAlgn="auto" latinLnBrk="0" hangingPunct="1">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Hands 1 - CP</a:t>
                      </a:r>
                    </a:p>
                    <a:p>
                      <a:pPr marL="0" marR="0" lvl="0" indent="0" algn="ctr">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Dinosaurs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a:lnSpc>
                          <a:spcPct val="100000"/>
                        </a:lnSpc>
                        <a:spcBef>
                          <a:spcPts val="0"/>
                        </a:spcBef>
                        <a:spcAft>
                          <a:spcPts val="0"/>
                        </a:spcAft>
                        <a:buClrTx/>
                        <a:buSzTx/>
                        <a:buFontTx/>
                        <a:buNone/>
                      </a:pPr>
                      <a:endParaRPr lang="en-GB" sz="1600" b="0" i="0" u="none" strike="noStrike" kern="1200" cap="none" spc="0" normalizeH="0" baseline="0" noProof="0">
                        <a:ln>
                          <a:noFill/>
                        </a:ln>
                        <a:solidFill>
                          <a:prstClr val="black"/>
                        </a:solidFill>
                        <a:effectLst/>
                        <a:uLnTx/>
                        <a:uFillTx/>
                        <a:latin typeface="+mn-lt"/>
                        <a:ea typeface="+mn-ea"/>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Hands 2 - CP</a:t>
                      </a:r>
                    </a:p>
                    <a:p>
                      <a:pPr marL="0" marR="0" lvl="0" indent="0" algn="ctr">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PE lesson -High, low, over, under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Feet 1 - CP</a:t>
                      </a:r>
                    </a:p>
                    <a:p>
                      <a:pPr marL="0" marR="0" lvl="0" indent="0" algn="ctr">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Moving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Jumping 1 - CP</a:t>
                      </a:r>
                    </a:p>
                    <a:p>
                      <a:pPr marL="0" marR="0" lvl="0" indent="0" algn="ctr">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Nursery rhymes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Games for understanding. </a:t>
                      </a:r>
                    </a:p>
                    <a:p>
                      <a:pPr marL="0" marR="0" lvl="0" indent="0" algn="ctr">
                        <a:lnSpc>
                          <a:spcPct val="100000"/>
                        </a:lnSpc>
                        <a:spcBef>
                          <a:spcPts val="0"/>
                        </a:spcBef>
                        <a:spcAft>
                          <a:spcPts val="0"/>
                        </a:spcAft>
                        <a:buClrTx/>
                        <a:buSzTx/>
                        <a:buFontTx/>
                        <a:buNone/>
                      </a:pPr>
                      <a:r>
                        <a:rPr lang="en-GB" sz="1600" b="0" i="0" u="none" strike="noStrike" kern="1200" cap="none" spc="0" normalizeH="0" baseline="0" noProof="0" dirty="0">
                          <a:ln>
                            <a:noFill/>
                          </a:ln>
                          <a:solidFill>
                            <a:prstClr val="black"/>
                          </a:solidFill>
                          <a:effectLst/>
                          <a:uLnTx/>
                          <a:uFillTx/>
                          <a:latin typeface="+mn-lt"/>
                          <a:ea typeface="+mn-ea"/>
                          <a:cs typeface="Amatic SC"/>
                        </a:rPr>
                        <a:t>Rackets, bats, balls and balloons.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172507885"/>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070519" y="73919"/>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panose="00000500000000000000" pitchFamily="2" charset="-79"/>
                <a:cs typeface="Amatic SC" panose="00000500000000000000" pitchFamily="2" charset="-79"/>
              </a:rPr>
              <a:t>Reception Long Term Plan 21-22 Cycle 1</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726723404"/>
              </p:ext>
            </p:extLst>
          </p:nvPr>
        </p:nvGraphicFramePr>
        <p:xfrm>
          <a:off x="366318" y="407043"/>
          <a:ext cx="11459351" cy="6024766"/>
        </p:xfrm>
        <a:graphic>
          <a:graphicData uri="http://schemas.openxmlformats.org/drawingml/2006/table">
            <a:tbl>
              <a:tblPr firstRow="1" bandRow="1">
                <a:tableStyleId>{5C22544A-7EE6-4342-B048-85BDC9FD1C3A}</a:tableStyleId>
              </a:tblPr>
              <a:tblGrid>
                <a:gridCol w="1637050">
                  <a:extLst>
                    <a:ext uri="{9D8B030D-6E8A-4147-A177-3AD203B41FA5}">
                      <a16:colId xmlns:a16="http://schemas.microsoft.com/office/drawing/2014/main" val="385991600"/>
                    </a:ext>
                  </a:extLst>
                </a:gridCol>
                <a:gridCol w="1637050">
                  <a:extLst>
                    <a:ext uri="{9D8B030D-6E8A-4147-A177-3AD203B41FA5}">
                      <a16:colId xmlns:a16="http://schemas.microsoft.com/office/drawing/2014/main" val="2865123548"/>
                    </a:ext>
                  </a:extLst>
                </a:gridCol>
                <a:gridCol w="1637050">
                  <a:extLst>
                    <a:ext uri="{9D8B030D-6E8A-4147-A177-3AD203B41FA5}">
                      <a16:colId xmlns:a16="http://schemas.microsoft.com/office/drawing/2014/main" val="872926247"/>
                    </a:ext>
                  </a:extLst>
                </a:gridCol>
                <a:gridCol w="1637050">
                  <a:extLst>
                    <a:ext uri="{9D8B030D-6E8A-4147-A177-3AD203B41FA5}">
                      <a16:colId xmlns:a16="http://schemas.microsoft.com/office/drawing/2014/main" val="1315738151"/>
                    </a:ext>
                  </a:extLst>
                </a:gridCol>
                <a:gridCol w="1637050">
                  <a:extLst>
                    <a:ext uri="{9D8B030D-6E8A-4147-A177-3AD203B41FA5}">
                      <a16:colId xmlns:a16="http://schemas.microsoft.com/office/drawing/2014/main" val="2709165749"/>
                    </a:ext>
                  </a:extLst>
                </a:gridCol>
                <a:gridCol w="1732935">
                  <a:extLst>
                    <a:ext uri="{9D8B030D-6E8A-4147-A177-3AD203B41FA5}">
                      <a16:colId xmlns:a16="http://schemas.microsoft.com/office/drawing/2014/main" val="2335150482"/>
                    </a:ext>
                  </a:extLst>
                </a:gridCol>
                <a:gridCol w="1541166">
                  <a:extLst>
                    <a:ext uri="{9D8B030D-6E8A-4147-A177-3AD203B41FA5}">
                      <a16:colId xmlns:a16="http://schemas.microsoft.com/office/drawing/2014/main" val="4046203905"/>
                    </a:ext>
                  </a:extLst>
                </a:gridCol>
              </a:tblGrid>
              <a:tr h="55306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Term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term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Term 3</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Term 4</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Term 5</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Term 6</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01951">
                <a:tc rowSpan="3">
                  <a:txBody>
                    <a:bodyPr/>
                    <a:lstStyle/>
                    <a:p>
                      <a:pPr algn="ctr"/>
                      <a:r>
                        <a:rPr lang="en-US" sz="3600" b="0">
                          <a:latin typeface="Amatic SC"/>
                          <a:cs typeface="Amatic SC"/>
                        </a:rPr>
                        <a:t>Literacy</a:t>
                      </a:r>
                    </a:p>
                    <a:p>
                      <a:pPr algn="ctr"/>
                      <a:endParaRPr lang="en-US" sz="2400" b="0">
                        <a:latin typeface="Amatic SC" panose="00000500000000000000" pitchFamily="2" charset="-79"/>
                        <a:cs typeface="Amatic SC" panose="00000500000000000000" pitchFamily="2" charset="-79"/>
                      </a:endParaRPr>
                    </a:p>
                    <a:p>
                      <a:pPr algn="ctr"/>
                      <a:r>
                        <a:rPr lang="en-US" sz="2000" b="0">
                          <a:latin typeface="Amatic SC"/>
                          <a:cs typeface="Amatic SC"/>
                        </a:rPr>
                        <a:t>Comprehension</a:t>
                      </a:r>
                    </a:p>
                    <a:p>
                      <a:pPr algn="ctr"/>
                      <a:endParaRPr lang="en-US" sz="2000" b="0">
                        <a:latin typeface="Amatic SC"/>
                        <a:cs typeface="Amatic SC"/>
                      </a:endParaRPr>
                    </a:p>
                    <a:p>
                      <a:pPr algn="ctr"/>
                      <a:endParaRPr lang="en-US" sz="800" b="0">
                        <a:latin typeface="+mn-lt"/>
                        <a:cs typeface="Amatic SC"/>
                      </a:endParaRPr>
                    </a:p>
                    <a:p>
                      <a:pPr algn="ctr"/>
                      <a:endParaRPr lang="en-US" sz="2800" b="0">
                        <a:latin typeface="Amatic SC" panose="00000500000000000000" pitchFamily="2" charset="-79"/>
                        <a:cs typeface="Amatic SC" panose="00000500000000000000" pitchFamily="2" charset="-79"/>
                      </a:endParaRPr>
                    </a:p>
                    <a:p>
                      <a:pPr lvl="0" algn="ctr">
                        <a:buNone/>
                      </a:pPr>
                      <a:endParaRPr lang="en-US" sz="2800" b="0">
                        <a:latin typeface="Amatic SC"/>
                        <a:cs typeface="Amatic SC"/>
                      </a:endParaRPr>
                    </a:p>
                    <a:p>
                      <a:pPr lvl="0" algn="ctr">
                        <a:buNone/>
                      </a:pPr>
                      <a:endParaRPr lang="en-US" sz="2800" b="0">
                        <a:latin typeface="Amatic SC"/>
                        <a:cs typeface="Amatic SC"/>
                      </a:endParaRPr>
                    </a:p>
                    <a:p>
                      <a:pPr algn="ctr"/>
                      <a:endParaRPr lang="en-US" sz="2800" b="0">
                        <a:latin typeface="Amatic SC"/>
                        <a:cs typeface="Amatic SC"/>
                      </a:endParaRPr>
                    </a:p>
                    <a:p>
                      <a:pPr lvl="0" algn="ctr">
                        <a:buNone/>
                      </a:pPr>
                      <a:r>
                        <a:rPr lang="en-US" sz="2800" b="0">
                          <a:latin typeface="Amatic SC"/>
                          <a:cs typeface="Amatic SC"/>
                        </a:rPr>
                        <a:t>Word</a:t>
                      </a:r>
                    </a:p>
                    <a:p>
                      <a:pPr algn="ctr"/>
                      <a:r>
                        <a:rPr lang="en-US" sz="2800" b="0">
                          <a:latin typeface="Amatic SC"/>
                          <a:cs typeface="Amatic SC"/>
                        </a:rPr>
                        <a:t> Reading, Writing and Spelling </a:t>
                      </a:r>
                    </a:p>
                    <a:p>
                      <a:pPr algn="ctr"/>
                      <a:endParaRPr lang="en-GB" sz="800" b="0">
                        <a:solidFill>
                          <a:srgbClr val="FF000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a:t>It is crucial for children to develop </a:t>
                      </a:r>
                      <a:r>
                        <a:rPr lang="en-US" sz="800" b="1"/>
                        <a:t>a life-long love of reading</a:t>
                      </a:r>
                      <a:r>
                        <a:rPr lang="en-US" sz="800"/>
                        <a:t>. Reading consists of two dimensions: </a:t>
                      </a:r>
                      <a:r>
                        <a:rPr lang="en-US" sz="800" b="1"/>
                        <a:t>language comprehension and word reading</a:t>
                      </a:r>
                      <a:r>
                        <a:rPr lang="en-US" sz="800"/>
                        <a:t>. Language comprehension (necessary for both reading and writing) starts from birth. It only develops when adults talk with children about the world around them and the books (stories and non-fiction) they read with them, and </a:t>
                      </a:r>
                      <a:r>
                        <a:rPr lang="en-US" sz="800" b="1"/>
                        <a:t>enjoy rhymes, poems and songs together</a:t>
                      </a:r>
                      <a:r>
                        <a:rPr lang="en-US" sz="800"/>
                        <a:t>. Skilled word reading, taught later, involves both the speedy working out of the pronunciation of unfamiliar printed words (</a:t>
                      </a:r>
                      <a:r>
                        <a:rPr lang="en-US" sz="800" b="1"/>
                        <a:t>decoding)</a:t>
                      </a:r>
                      <a:r>
                        <a:rPr lang="en-US" sz="800"/>
                        <a:t> and the </a:t>
                      </a:r>
                      <a:r>
                        <a:rPr lang="en-US" sz="800" b="1"/>
                        <a:t>speedy recognition of familiar printed words. </a:t>
                      </a:r>
                      <a:r>
                        <a:rPr lang="en-US" sz="800"/>
                        <a:t>Writing involves</a:t>
                      </a:r>
                      <a:r>
                        <a:rPr lang="en-US" sz="800" b="1"/>
                        <a:t> transcription </a:t>
                      </a:r>
                      <a:r>
                        <a:rPr lang="en-US" sz="800"/>
                        <a:t>(spelling and handwriting) and composition (articulating ideas and structuring them in speech, before writing)</a:t>
                      </a:r>
                      <a:endParaRPr lang="en-US" sz="8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2305252">
                <a:tc vMerge="1">
                  <a:txBody>
                    <a:bodyPr/>
                    <a:lstStyle/>
                    <a:p>
                      <a:pPr algn="ctr"/>
                      <a:r>
                        <a:rPr lang="en-US" sz="3600" b="0">
                          <a:latin typeface="Amatic SC" panose="00000500000000000000" pitchFamily="2" charset="-79"/>
                          <a:cs typeface="Amatic SC" panose="00000500000000000000" pitchFamily="2" charset="-79"/>
                        </a:rPr>
                        <a:t>Literacy</a:t>
                      </a:r>
                    </a:p>
                    <a:p>
                      <a:pPr algn="ctr"/>
                      <a:r>
                        <a:rPr lang="en-US" sz="2400" b="0">
                          <a:latin typeface="Amatic SC" panose="00000500000000000000" pitchFamily="2" charset="-79"/>
                          <a:cs typeface="Amatic SC" panose="00000500000000000000" pitchFamily="2" charset="-79"/>
                        </a:rPr>
                        <a:t>Comprehension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gn="ctr">
                        <a:buFont typeface="Arial"/>
                        <a:buChar char="•"/>
                      </a:pPr>
                      <a:r>
                        <a:rPr lang="en-US" sz="900">
                          <a:latin typeface="+mj-lt"/>
                        </a:rPr>
                        <a:t>To enjoy listening to stories and demonstrate an understanding of what has been read to them</a:t>
                      </a:r>
                    </a:p>
                    <a:p>
                      <a:pPr marL="171450" lvl="0" indent="-171450" algn="ctr">
                        <a:buFont typeface="Arial"/>
                        <a:buChar char="•"/>
                      </a:pPr>
                      <a:r>
                        <a:rPr lang="en-US" sz="900">
                          <a:latin typeface="+mj-lt"/>
                        </a:rPr>
                        <a:t>To anticipate/predict key events in stories </a:t>
                      </a:r>
                    </a:p>
                    <a:p>
                      <a:pPr marL="171450" lvl="0" indent="-171450" algn="ctr">
                        <a:buFont typeface="Arial"/>
                        <a:buChar char="•"/>
                      </a:pPr>
                      <a:r>
                        <a:rPr lang="en-US" sz="900">
                          <a:latin typeface="+mj-lt"/>
                        </a:rPr>
                        <a:t>To understand recently introduced vocabulary </a:t>
                      </a:r>
                    </a:p>
                    <a:p>
                      <a:pPr marL="171450" lvl="0" indent="-171450" algn="ctr">
                        <a:buFont typeface="Arial"/>
                        <a:buChar char="•"/>
                      </a:pPr>
                      <a:endParaRPr lang="en-US" sz="900">
                        <a:latin typeface="+mj-lt"/>
                      </a:endParaRPr>
                    </a:p>
                    <a:p>
                      <a:pPr marL="0" lvl="0" indent="0" algn="ctr">
                        <a:buNone/>
                      </a:pPr>
                      <a:r>
                        <a:rPr lang="en-US" sz="900">
                          <a:latin typeface="+mj-lt"/>
                        </a:rPr>
                        <a:t>Implementation:</a:t>
                      </a:r>
                    </a:p>
                    <a:p>
                      <a:pPr marL="0" lvl="0" indent="0" algn="ctr">
                        <a:buNone/>
                      </a:pPr>
                      <a:r>
                        <a:rPr lang="en-US" sz="900">
                          <a:latin typeface="+mj-lt"/>
                        </a:rPr>
                        <a:t>Story time,</a:t>
                      </a:r>
                    </a:p>
                    <a:p>
                      <a:pPr marL="0" lvl="0" indent="0" algn="ctr">
                        <a:buNone/>
                      </a:pPr>
                      <a:r>
                        <a:rPr lang="en-US" sz="900">
                          <a:latin typeface="+mj-lt"/>
                        </a:rPr>
                        <a:t>Drawing club </a:t>
                      </a:r>
                    </a:p>
                    <a:p>
                      <a:pPr marL="0" lvl="0" indent="0" algn="ctr">
                        <a:buNone/>
                      </a:pPr>
                      <a:r>
                        <a:rPr lang="en-US" sz="900">
                          <a:latin typeface="+mj-lt"/>
                        </a:rPr>
                        <a:t>Decodable readers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lvl="0" indent="-171450" algn="ctr">
                        <a:buFont typeface="Arial"/>
                        <a:buChar char="•"/>
                      </a:pPr>
                      <a:r>
                        <a:rPr lang="en-US" sz="900" b="0" i="0" u="none" strike="noStrike" noProof="0">
                          <a:solidFill>
                            <a:srgbClr val="000000"/>
                          </a:solidFill>
                          <a:effectLst/>
                          <a:latin typeface="Calibri Light"/>
                        </a:rPr>
                        <a:t>To enjoy listening to stories and demonstrate an understanding of what has been read to them by retelling stories and narratives using their own words</a:t>
                      </a:r>
                    </a:p>
                    <a:p>
                      <a:pPr marL="171450" lvl="0" indent="-171450" algn="ctr">
                        <a:buFont typeface="Arial"/>
                        <a:buChar char="•"/>
                      </a:pPr>
                      <a:r>
                        <a:rPr lang="en-US" sz="900" b="0" i="0" u="none" strike="noStrike" noProof="0">
                          <a:solidFill>
                            <a:srgbClr val="000000"/>
                          </a:solidFill>
                          <a:effectLst/>
                          <a:latin typeface="Calibri Light"/>
                        </a:rPr>
                        <a:t>To anticipate/predict key events in stories </a:t>
                      </a:r>
                    </a:p>
                    <a:p>
                      <a:pPr marL="171450" lvl="0" indent="-171450" algn="ctr">
                        <a:buFont typeface="Arial"/>
                        <a:buChar char="•"/>
                      </a:pPr>
                      <a:r>
                        <a:rPr lang="en-US" sz="900" b="0" i="0" u="none" strike="noStrike" noProof="0">
                          <a:solidFill>
                            <a:srgbClr val="000000"/>
                          </a:solidFill>
                          <a:effectLst/>
                          <a:latin typeface="Calibri Light"/>
                        </a:rPr>
                        <a:t>To understand and use recently introduced vocabulary </a:t>
                      </a:r>
                    </a:p>
                    <a:p>
                      <a:pPr marL="171450" lvl="0" indent="-171450" algn="ctr">
                        <a:buFont typeface="Arial"/>
                        <a:buChar char="•"/>
                      </a:pPr>
                      <a:endParaRPr lang="en-US" sz="900" b="0" i="0" u="none" strike="noStrike" noProof="0">
                        <a:solidFill>
                          <a:srgbClr val="000000"/>
                        </a:solidFill>
                        <a:effectLst/>
                        <a:latin typeface="Calibri Light"/>
                      </a:endParaRPr>
                    </a:p>
                    <a:p>
                      <a:pPr marL="0" lvl="0" indent="0" algn="ctr">
                        <a:buNone/>
                      </a:pPr>
                      <a:r>
                        <a:rPr lang="en-US" sz="900" b="0" i="0" u="none" strike="noStrike" noProof="0">
                          <a:solidFill>
                            <a:srgbClr val="000000"/>
                          </a:solidFill>
                          <a:effectLst/>
                          <a:latin typeface="Calibri Light"/>
                        </a:rPr>
                        <a:t>Implementation:</a:t>
                      </a:r>
                    </a:p>
                    <a:p>
                      <a:pPr marL="0" lvl="0" indent="0" algn="ctr">
                        <a:buNone/>
                      </a:pPr>
                      <a:r>
                        <a:rPr lang="en-US" sz="900" b="0" i="0" u="none" strike="noStrike" noProof="0">
                          <a:solidFill>
                            <a:srgbClr val="000000"/>
                          </a:solidFill>
                          <a:effectLst/>
                          <a:latin typeface="Calibri Light"/>
                        </a:rPr>
                        <a:t>Story time,</a:t>
                      </a:r>
                    </a:p>
                    <a:p>
                      <a:pPr marL="0" lvl="0" indent="0" algn="ctr">
                        <a:buNone/>
                      </a:pPr>
                      <a:r>
                        <a:rPr lang="en-US" sz="900" b="0" i="0" u="none" strike="noStrike" noProof="0">
                          <a:solidFill>
                            <a:srgbClr val="000000"/>
                          </a:solidFill>
                          <a:effectLst/>
                          <a:latin typeface="Calibri Light"/>
                        </a:rPr>
                        <a:t>Drawing club </a:t>
                      </a:r>
                    </a:p>
                    <a:p>
                      <a:pPr marL="0" lvl="0" indent="0" algn="ctr">
                        <a:buNone/>
                      </a:pPr>
                      <a:r>
                        <a:rPr lang="en-US" sz="900" b="0" i="0" u="none" strike="noStrike" noProof="0">
                          <a:solidFill>
                            <a:srgbClr val="000000"/>
                          </a:solidFill>
                          <a:effectLst/>
                          <a:latin typeface="Calibri Light"/>
                        </a:rPr>
                        <a:t>Talk for writing</a:t>
                      </a:r>
                    </a:p>
                    <a:p>
                      <a:pPr marL="0" lvl="0" indent="0" algn="ctr">
                        <a:buNone/>
                      </a:pPr>
                      <a:r>
                        <a:rPr lang="en-US" sz="900" b="0" i="0" u="none" strike="noStrike" noProof="0">
                          <a:solidFill>
                            <a:srgbClr val="000000"/>
                          </a:solidFill>
                          <a:effectLst/>
                          <a:latin typeface="Calibri Light"/>
                        </a:rPr>
                        <a:t>Decodable readers</a:t>
                      </a:r>
                    </a:p>
                    <a:p>
                      <a:pPr marL="171450" lvl="0" indent="-171450" algn="ctr">
                        <a:buFont typeface="Arial"/>
                        <a:buChar char="•"/>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lvl="0" algn="ctr">
                        <a:lnSpc>
                          <a:spcPct val="107000"/>
                        </a:lnSpc>
                        <a:spcAft>
                          <a:spcPts val="800"/>
                        </a:spcAft>
                        <a:buNone/>
                      </a:pPr>
                      <a:r>
                        <a:rPr lang="en-US" sz="900" b="0" i="0" u="none" strike="noStrike" noProof="0">
                          <a:solidFill>
                            <a:srgbClr val="000000"/>
                          </a:solidFill>
                          <a:effectLst/>
                          <a:latin typeface="Calibri Light"/>
                        </a:rPr>
                        <a:t>To enjoy listening to stories and demonstrate an understanding of what has been read to them by retelling stories and narratives using their own words and recently introduced vocabulary </a:t>
                      </a:r>
                      <a:endParaRPr lang="en-US"/>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To anticipate/predict key events in stories </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To understand and use recently introduced vocabulary during discussions </a:t>
                      </a:r>
                    </a:p>
                    <a:p>
                      <a:pPr marL="171450" lvl="0" indent="-171450" algn="ctr">
                        <a:lnSpc>
                          <a:spcPct val="107000"/>
                        </a:lnSpc>
                        <a:spcAft>
                          <a:spcPts val="800"/>
                        </a:spcAft>
                        <a:buFont typeface="Arial"/>
                        <a:buChar char="•"/>
                      </a:pPr>
                      <a:r>
                        <a:rPr lang="en-US" sz="900" b="0" i="0" u="none" strike="noStrike" noProof="0">
                          <a:solidFill>
                            <a:srgbClr val="000000"/>
                          </a:solidFill>
                          <a:effectLst/>
                          <a:latin typeface="Calibri Light"/>
                        </a:rPr>
                        <a:t>Implementation:</a:t>
                      </a:r>
                      <a:endParaRPr lang="en-US"/>
                    </a:p>
                    <a:p>
                      <a:pPr marL="0" lvl="0" indent="0" algn="ctr">
                        <a:spcAft>
                          <a:spcPts val="800"/>
                        </a:spcAft>
                        <a:buNone/>
                      </a:pPr>
                      <a:r>
                        <a:rPr lang="en-US" sz="900" b="0" i="0" u="none" strike="noStrike" noProof="0">
                          <a:solidFill>
                            <a:srgbClr val="000000"/>
                          </a:solidFill>
                          <a:effectLst/>
                          <a:latin typeface="Calibri Light"/>
                        </a:rPr>
                        <a:t>Story time,</a:t>
                      </a:r>
                    </a:p>
                    <a:p>
                      <a:pPr marL="285750" lvl="0" indent="-285750" algn="ctr">
                        <a:spcAft>
                          <a:spcPts val="800"/>
                        </a:spcAft>
                        <a:buFont typeface="Arial"/>
                        <a:buChar char="•"/>
                      </a:pPr>
                      <a:r>
                        <a:rPr lang="en-US" sz="900" b="0" i="0" u="none" strike="noStrike" noProof="0">
                          <a:solidFill>
                            <a:srgbClr val="000000"/>
                          </a:solidFill>
                          <a:effectLst/>
                          <a:latin typeface="Calibri Light"/>
                        </a:rPr>
                        <a:t>Drawing club </a:t>
                      </a:r>
                    </a:p>
                    <a:p>
                      <a:pPr marL="285750" lvl="0" indent="-285750" algn="ctr">
                        <a:spcAft>
                          <a:spcPts val="800"/>
                        </a:spcAft>
                        <a:buFont typeface="Arial"/>
                        <a:buChar char="•"/>
                      </a:pPr>
                      <a:r>
                        <a:rPr lang="en-US" sz="900" b="0" i="0" u="none" strike="noStrike" noProof="0">
                          <a:solidFill>
                            <a:srgbClr val="000000"/>
                          </a:solidFill>
                          <a:effectLst/>
                          <a:latin typeface="Calibri Light"/>
                        </a:rPr>
                        <a:t>Talk for writing</a:t>
                      </a:r>
                      <a:endParaRPr lang="en-US"/>
                    </a:p>
                    <a:p>
                      <a:pPr marL="285750" lvl="0" indent="-285750" algn="ctr">
                        <a:spcAft>
                          <a:spcPts val="800"/>
                        </a:spcAft>
                        <a:buFont typeface="Arial"/>
                        <a:buChar char="•"/>
                      </a:pPr>
                      <a:r>
                        <a:rPr lang="en-US" sz="900" b="0" i="0" u="none" strike="noStrike" noProof="0">
                          <a:solidFill>
                            <a:srgbClr val="000000"/>
                          </a:solidFill>
                          <a:effectLst/>
                          <a:latin typeface="Calibri Light"/>
                        </a:rPr>
                        <a:t>Decodable readers</a:t>
                      </a:r>
                      <a:endParaRPr lang="en-US"/>
                    </a:p>
                    <a:p>
                      <a:pPr marL="171450" lvl="0" indent="-171450" algn="ctr">
                        <a:lnSpc>
                          <a:spcPct val="107000"/>
                        </a:lnSpc>
                        <a:spcAft>
                          <a:spcPts val="800"/>
                        </a:spcAft>
                        <a:buFont typeface="Arial"/>
                        <a:buChar char="•"/>
                      </a:pPr>
                      <a:endParaRPr lang="en-US" sz="900" b="0" i="0" u="none" strike="noStrike" noProof="0">
                        <a:solidFill>
                          <a:srgbClr val="000000"/>
                        </a:solidFill>
                        <a:effectLst/>
                        <a:latin typeface="Calibri Ligh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998185">
                <a:tc vMerge="1">
                  <a:txBody>
                    <a:bodyPr/>
                    <a:lstStyle/>
                    <a:p>
                      <a:pPr algn="ctr"/>
                      <a:r>
                        <a:rPr lang="en-US" sz="3600" b="0">
                          <a:latin typeface="Amatic SC" panose="00000500000000000000" pitchFamily="2" charset="-79"/>
                          <a:cs typeface="Amatic SC" panose="00000500000000000000" pitchFamily="2" charset="-79"/>
                        </a:rPr>
                        <a:t>Word Reading </a:t>
                      </a: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800" b="1" kern="1200">
                          <a:solidFill>
                            <a:schemeClr val="tx1"/>
                          </a:solidFill>
                          <a:effectLst/>
                          <a:latin typeface="+mn-lt"/>
                          <a:ea typeface="+mn-ea"/>
                          <a:cs typeface="Amatic SC"/>
                        </a:rPr>
                        <a:t>Phonics:</a:t>
                      </a:r>
                    </a:p>
                    <a:p>
                      <a:pPr marL="0" marR="0" lvl="0" indent="0" algn="ctr">
                        <a:lnSpc>
                          <a:spcPct val="100000"/>
                        </a:lnSpc>
                        <a:spcBef>
                          <a:spcPts val="0"/>
                        </a:spcBef>
                        <a:spcAft>
                          <a:spcPts val="0"/>
                        </a:spcAft>
                        <a:buClrTx/>
                        <a:buSzTx/>
                        <a:buFontTx/>
                        <a:buNone/>
                      </a:pPr>
                      <a:r>
                        <a:rPr lang="en-GB" sz="800" b="1" kern="1200">
                          <a:solidFill>
                            <a:schemeClr val="tx1"/>
                          </a:solidFill>
                          <a:effectLst/>
                          <a:latin typeface="+mn-lt"/>
                          <a:ea typeface="+mn-ea"/>
                          <a:cs typeface="Amatic SC"/>
                        </a:rPr>
                        <a:t>Phase 2 – </a:t>
                      </a:r>
                      <a:r>
                        <a:rPr lang="en-GB" sz="800" b="1" kern="1200" err="1">
                          <a:solidFill>
                            <a:schemeClr val="tx1"/>
                          </a:solidFill>
                          <a:effectLst/>
                          <a:latin typeface="+mn-lt"/>
                          <a:ea typeface="+mn-ea"/>
                          <a:cs typeface="Amatic SC"/>
                        </a:rPr>
                        <a:t>s,a,t,p,I,n,m,d,g,o,c,k,ck,e,u,r,ss,h,b,f,ff,l,ll</a:t>
                      </a: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r>
                        <a:rPr lang="en-GB" sz="800" b="1" kern="1200">
                          <a:solidFill>
                            <a:schemeClr val="tx1"/>
                          </a:solidFill>
                          <a:effectLst/>
                          <a:latin typeface="+mn-lt"/>
                          <a:ea typeface="+mn-ea"/>
                          <a:cs typeface="Amatic SC"/>
                        </a:rPr>
                        <a:t>H2RASW's:</a:t>
                      </a:r>
                    </a:p>
                    <a:p>
                      <a:pPr marL="0" marR="0" lvl="0" indent="0" algn="ctr">
                        <a:lnSpc>
                          <a:spcPct val="100000"/>
                        </a:lnSpc>
                        <a:spcBef>
                          <a:spcPts val="0"/>
                        </a:spcBef>
                        <a:spcAft>
                          <a:spcPts val="0"/>
                        </a:spcAft>
                        <a:buClrTx/>
                        <a:buSzTx/>
                        <a:buFontTx/>
                        <a:buNone/>
                      </a:pPr>
                      <a:r>
                        <a:rPr lang="en-GB" sz="800" b="0" kern="1200">
                          <a:solidFill>
                            <a:schemeClr val="tx1"/>
                          </a:solidFill>
                          <a:effectLst/>
                          <a:latin typeface="+mn-lt"/>
                          <a:ea typeface="+mn-ea"/>
                          <a:cs typeface="Amatic SC"/>
                        </a:rPr>
                        <a:t>I, the, no, put, of, is, to, go, into, pull, as, his </a:t>
                      </a:r>
                    </a:p>
                    <a:p>
                      <a:pPr marL="0" marR="0" lvl="0" indent="0" algn="ctr">
                        <a:lnSpc>
                          <a:spcPct val="100000"/>
                        </a:lnSpc>
                        <a:spcBef>
                          <a:spcPts val="0"/>
                        </a:spcBef>
                        <a:spcAft>
                          <a:spcPts val="0"/>
                        </a:spcAft>
                        <a:buClrTx/>
                        <a:buSzTx/>
                        <a:buFontTx/>
                        <a:buNone/>
                      </a:pPr>
                      <a:endParaRPr lang="en-GB" sz="800" b="0"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p>
                      <a:pPr marL="0" marR="0" lvl="0" indent="0" algn="ctr">
                        <a:lnSpc>
                          <a:spcPct val="100000"/>
                        </a:lnSpc>
                        <a:spcBef>
                          <a:spcPts val="0"/>
                        </a:spcBef>
                        <a:spcAft>
                          <a:spcPts val="0"/>
                        </a:spcAft>
                        <a:buClrTx/>
                        <a:buSzTx/>
                        <a:buFontTx/>
                        <a:buNone/>
                      </a:pPr>
                      <a:endParaRPr lang="en-GB" sz="800" b="1" kern="1200">
                        <a:solidFill>
                          <a:schemeClr val="tx1"/>
                        </a:solidFill>
                        <a:effectLst/>
                        <a:latin typeface="+mn-lt"/>
                        <a:ea typeface="+mn-ea"/>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a:solidFill>
                            <a:schemeClr val="tx1"/>
                          </a:solidFill>
                          <a:effectLst/>
                          <a:latin typeface="+mn-lt"/>
                          <a:ea typeface="Calibri" panose="020F0502020204030204" pitchFamily="34" charset="0"/>
                          <a:cs typeface="Amatic SC"/>
                        </a:rPr>
                        <a:t>Phonic Sounds: </a:t>
                      </a:r>
                      <a:endParaRPr lang="en-GB" sz="800">
                        <a:solidFill>
                          <a:srgbClr val="FF0000"/>
                        </a:solidFill>
                        <a:effectLst/>
                        <a:latin typeface="+mn-lt"/>
                        <a:ea typeface="Calibri" panose="020F0502020204030204" pitchFamily="34" charset="0"/>
                        <a:cs typeface="Amatic SC"/>
                      </a:endParaRPr>
                    </a:p>
                    <a:p>
                      <a:pPr lvl="0" algn="ctr">
                        <a:lnSpc>
                          <a:spcPct val="107000"/>
                        </a:lnSpc>
                        <a:spcAft>
                          <a:spcPts val="0"/>
                        </a:spcAft>
                        <a:buNone/>
                      </a:pPr>
                      <a:endParaRPr lang="en-GB" sz="800">
                        <a:solidFill>
                          <a:srgbClr val="FF0000"/>
                        </a:solidFill>
                        <a:effectLst/>
                        <a:latin typeface="+mn-lt"/>
                        <a:cs typeface="Amatic SC"/>
                      </a:endParaRPr>
                    </a:p>
                    <a:p>
                      <a:pPr lvl="0" algn="ctr">
                        <a:lnSpc>
                          <a:spcPct val="107000"/>
                        </a:lnSpc>
                        <a:spcAft>
                          <a:spcPts val="0"/>
                        </a:spcAft>
                        <a:buNone/>
                      </a:pPr>
                      <a:r>
                        <a:rPr lang="en-GB" sz="800">
                          <a:solidFill>
                            <a:schemeClr val="tx1"/>
                          </a:solidFill>
                          <a:effectLst/>
                          <a:latin typeface="+mn-lt"/>
                          <a:cs typeface="Amatic SC"/>
                        </a:rPr>
                        <a:t>Phase 3 - </a:t>
                      </a:r>
                    </a:p>
                    <a:p>
                      <a:pPr lvl="0" algn="ctr">
                        <a:lnSpc>
                          <a:spcPct val="107000"/>
                        </a:lnSpc>
                        <a:spcAft>
                          <a:spcPts val="0"/>
                        </a:spcAft>
                        <a:buNone/>
                      </a:pPr>
                      <a:r>
                        <a:rPr lang="en-GB" sz="800" err="1">
                          <a:solidFill>
                            <a:schemeClr val="tx1"/>
                          </a:solidFill>
                          <a:effectLst/>
                          <a:latin typeface="+mn-lt"/>
                          <a:cs typeface="Amatic SC"/>
                        </a:rPr>
                        <a:t>J,v,w,x,y,z,zz,q,u,ch,sh,th,ng,nk,ai,ee,igh,oa</a:t>
                      </a:r>
                      <a:r>
                        <a:rPr lang="en-GB" sz="800">
                          <a:solidFill>
                            <a:schemeClr val="tx1"/>
                          </a:solidFill>
                          <a:effectLst/>
                          <a:latin typeface="+mn-lt"/>
                          <a:cs typeface="Amatic SC"/>
                        </a:rPr>
                        <a:t>,</a:t>
                      </a:r>
                    </a:p>
                    <a:p>
                      <a:pPr lvl="0" algn="ctr">
                        <a:lnSpc>
                          <a:spcPct val="107000"/>
                        </a:lnSpc>
                        <a:spcAft>
                          <a:spcPts val="0"/>
                        </a:spcAft>
                        <a:buNone/>
                      </a:pPr>
                      <a:r>
                        <a:rPr lang="en-GB" sz="800">
                          <a:solidFill>
                            <a:schemeClr val="tx1"/>
                          </a:solidFill>
                          <a:effectLst/>
                          <a:latin typeface="+mn-lt"/>
                          <a:cs typeface="Amatic SC"/>
                        </a:rPr>
                        <a:t>H2RASW's</a:t>
                      </a:r>
                    </a:p>
                    <a:p>
                      <a:pPr lvl="0" algn="ctr">
                        <a:lnSpc>
                          <a:spcPct val="107000"/>
                        </a:lnSpc>
                        <a:spcAft>
                          <a:spcPts val="0"/>
                        </a:spcAft>
                        <a:buNone/>
                      </a:pPr>
                      <a:r>
                        <a:rPr lang="en-GB" sz="800">
                          <a:solidFill>
                            <a:schemeClr val="tx1"/>
                          </a:solidFill>
                          <a:effectLst/>
                          <a:latin typeface="+mn-lt"/>
                          <a:cs typeface="Amatic SC"/>
                        </a:rPr>
                        <a:t>He, she, buses, </a:t>
                      </a:r>
                      <a:r>
                        <a:rPr lang="en-GB" sz="800" err="1">
                          <a:solidFill>
                            <a:schemeClr val="tx1"/>
                          </a:solidFill>
                          <a:effectLst/>
                          <a:latin typeface="+mn-lt"/>
                          <a:cs typeface="Amatic SC"/>
                        </a:rPr>
                        <a:t>we,me</a:t>
                      </a:r>
                      <a:r>
                        <a:rPr lang="en-GB" sz="800">
                          <a:solidFill>
                            <a:schemeClr val="tx1"/>
                          </a:solidFill>
                          <a:effectLst/>
                          <a:latin typeface="+mn-lt"/>
                          <a:cs typeface="Amatic SC"/>
                        </a:rPr>
                        <a:t>, be, push, was, her, my, you</a:t>
                      </a:r>
                    </a:p>
                    <a:p>
                      <a:pPr lvl="0" algn="ctr">
                        <a:lnSpc>
                          <a:spcPct val="107000"/>
                        </a:lnSpc>
                        <a:spcAft>
                          <a:spcPts val="0"/>
                        </a:spcAft>
                        <a:buNone/>
                      </a:pPr>
                      <a:endParaRPr lang="en-GB" sz="800">
                        <a:solidFill>
                          <a:schemeClr val="tx1"/>
                        </a:solidFill>
                        <a:effectLst/>
                        <a:latin typeface="+mn-lt"/>
                        <a:cs typeface="Amatic SC"/>
                      </a:endParaRPr>
                    </a:p>
                    <a:p>
                      <a:pPr lvl="0" algn="ctr">
                        <a:lnSpc>
                          <a:spcPct val="100000"/>
                        </a:lnSpc>
                        <a:spcBef>
                          <a:spcPts val="0"/>
                        </a:spcBef>
                        <a:spcAft>
                          <a:spcPts val="0"/>
                        </a:spcAft>
                        <a:buNone/>
                      </a:pPr>
                      <a:endParaRPr lang="en-US" sz="800" b="0" i="0" u="none" strike="noStrike" noProof="0">
                        <a:solidFill>
                          <a:schemeClr val="tx1"/>
                        </a:solidFill>
                        <a:latin typeface="Times New Roman"/>
                      </a:endParaRPr>
                    </a:p>
                    <a:p>
                      <a:pPr lvl="0" algn="ctr">
                        <a:lnSpc>
                          <a:spcPct val="107000"/>
                        </a:lnSpc>
                        <a:spcAft>
                          <a:spcPts val="800"/>
                        </a:spcAft>
                        <a:buNone/>
                      </a:pPr>
                      <a:r>
                        <a:rPr lang="en-US" sz="800"/>
                        <a:t>. </a:t>
                      </a:r>
                      <a:endParaRPr lang="en-GB" sz="80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a:solidFill>
                            <a:schemeClr val="tx1"/>
                          </a:solidFill>
                          <a:effectLst/>
                          <a:latin typeface="+mn-lt"/>
                          <a:ea typeface="Calibri" panose="020F0502020204030204" pitchFamily="34" charset="0"/>
                          <a:cs typeface="Amatic SC"/>
                        </a:rPr>
                        <a:t>Phonic Sounds: </a:t>
                      </a:r>
                      <a:endParaRPr lang="en-GB" sz="800">
                        <a:solidFill>
                          <a:srgbClr val="FF0000"/>
                        </a:solidFill>
                        <a:effectLst/>
                        <a:latin typeface="+mn-lt"/>
                        <a:ea typeface="Calibri" panose="020F0502020204030204" pitchFamily="34" charset="0"/>
                        <a:cs typeface="Amatic SC"/>
                      </a:endParaRPr>
                    </a:p>
                    <a:p>
                      <a:pPr algn="ctr">
                        <a:lnSpc>
                          <a:spcPct val="107000"/>
                        </a:lnSpc>
                        <a:spcAft>
                          <a:spcPts val="0"/>
                        </a:spcAft>
                      </a:pPr>
                      <a:endParaRPr lang="en-GB" sz="800">
                        <a:solidFill>
                          <a:srgbClr val="FF0000"/>
                        </a:solidFill>
                        <a:effectLst/>
                        <a:latin typeface="+mn-lt"/>
                        <a:ea typeface="Calibri" panose="020F0502020204030204" pitchFamily="34" charset="0"/>
                        <a:cs typeface="Amatic SC"/>
                      </a:endParaRPr>
                    </a:p>
                    <a:p>
                      <a:pPr lvl="0" algn="ctr">
                        <a:lnSpc>
                          <a:spcPct val="107000"/>
                        </a:lnSpc>
                        <a:spcAft>
                          <a:spcPts val="0"/>
                        </a:spcAft>
                        <a:buNone/>
                      </a:pPr>
                      <a:r>
                        <a:rPr lang="en-GB" sz="800">
                          <a:solidFill>
                            <a:schemeClr val="tx1"/>
                          </a:solidFill>
                          <a:effectLst/>
                          <a:latin typeface="+mn-lt"/>
                          <a:cs typeface="Amatic SC"/>
                        </a:rPr>
                        <a:t>Phase 3 and 4</a:t>
                      </a:r>
                    </a:p>
                    <a:p>
                      <a:pPr lvl="0" algn="ctr">
                        <a:lnSpc>
                          <a:spcPct val="107000"/>
                        </a:lnSpc>
                        <a:spcAft>
                          <a:spcPts val="0"/>
                        </a:spcAft>
                        <a:buNone/>
                      </a:pPr>
                      <a:r>
                        <a:rPr lang="en-GB" sz="800">
                          <a:solidFill>
                            <a:schemeClr val="tx1"/>
                          </a:solidFill>
                          <a:effectLst/>
                          <a:latin typeface="+mn-lt"/>
                          <a:cs typeface="Amatic SC"/>
                        </a:rPr>
                        <a:t>Oo, </a:t>
                      </a:r>
                      <a:r>
                        <a:rPr lang="en-GB" sz="800" err="1">
                          <a:solidFill>
                            <a:schemeClr val="tx1"/>
                          </a:solidFill>
                          <a:effectLst/>
                          <a:latin typeface="+mn-lt"/>
                          <a:cs typeface="Amatic SC"/>
                        </a:rPr>
                        <a:t>ar</a:t>
                      </a:r>
                      <a:r>
                        <a:rPr lang="en-GB" sz="800">
                          <a:solidFill>
                            <a:schemeClr val="tx1"/>
                          </a:solidFill>
                          <a:effectLst/>
                          <a:latin typeface="+mn-lt"/>
                          <a:cs typeface="Amatic SC"/>
                        </a:rPr>
                        <a:t>, </a:t>
                      </a:r>
                      <a:r>
                        <a:rPr lang="en-GB" sz="800" err="1">
                          <a:solidFill>
                            <a:schemeClr val="tx1"/>
                          </a:solidFill>
                          <a:effectLst/>
                          <a:latin typeface="+mn-lt"/>
                          <a:cs typeface="Amatic SC"/>
                        </a:rPr>
                        <a:t>ur</a:t>
                      </a:r>
                      <a:r>
                        <a:rPr lang="en-GB" sz="800">
                          <a:solidFill>
                            <a:schemeClr val="tx1"/>
                          </a:solidFill>
                          <a:effectLst/>
                          <a:latin typeface="+mn-lt"/>
                          <a:cs typeface="Amatic SC"/>
                        </a:rPr>
                        <a:t>, </a:t>
                      </a:r>
                      <a:r>
                        <a:rPr lang="en-GB" sz="800" err="1">
                          <a:solidFill>
                            <a:schemeClr val="tx1"/>
                          </a:solidFill>
                          <a:effectLst/>
                          <a:latin typeface="+mn-lt"/>
                          <a:cs typeface="Amatic SC"/>
                        </a:rPr>
                        <a:t>oo</a:t>
                      </a:r>
                      <a:r>
                        <a:rPr lang="en-GB" sz="800">
                          <a:solidFill>
                            <a:schemeClr val="tx1"/>
                          </a:solidFill>
                          <a:effectLst/>
                          <a:latin typeface="+mn-lt"/>
                          <a:cs typeface="Amatic SC"/>
                        </a:rPr>
                        <a:t>, or, ow, oi, ear, air, </a:t>
                      </a:r>
                      <a:r>
                        <a:rPr lang="en-GB" sz="800" err="1">
                          <a:solidFill>
                            <a:schemeClr val="tx1"/>
                          </a:solidFill>
                          <a:effectLst/>
                          <a:latin typeface="+mn-lt"/>
                          <a:cs typeface="Amatic SC"/>
                        </a:rPr>
                        <a:t>ure</a:t>
                      </a:r>
                      <a:r>
                        <a:rPr lang="en-GB" sz="800">
                          <a:solidFill>
                            <a:schemeClr val="tx1"/>
                          </a:solidFill>
                          <a:effectLst/>
                          <a:latin typeface="+mn-lt"/>
                          <a:cs typeface="Amatic SC"/>
                        </a:rPr>
                        <a:t>, er, ow</a:t>
                      </a:r>
                    </a:p>
                    <a:p>
                      <a:pPr lvl="0" algn="ctr">
                        <a:lnSpc>
                          <a:spcPct val="107000"/>
                        </a:lnSpc>
                        <a:spcAft>
                          <a:spcPts val="0"/>
                        </a:spcAft>
                        <a:buNone/>
                      </a:pPr>
                      <a:r>
                        <a:rPr lang="en-GB" sz="800">
                          <a:solidFill>
                            <a:schemeClr val="tx1"/>
                          </a:solidFill>
                          <a:effectLst/>
                          <a:latin typeface="+mn-lt"/>
                          <a:cs typeface="Amatic SC"/>
                        </a:rPr>
                        <a:t>H2RASW's</a:t>
                      </a:r>
                    </a:p>
                    <a:p>
                      <a:pPr lvl="0" algn="ctr">
                        <a:lnSpc>
                          <a:spcPct val="107000"/>
                        </a:lnSpc>
                        <a:spcAft>
                          <a:spcPts val="0"/>
                        </a:spcAft>
                        <a:buNone/>
                      </a:pPr>
                      <a:r>
                        <a:rPr lang="en-GB" sz="800">
                          <a:solidFill>
                            <a:schemeClr val="tx1"/>
                          </a:solidFill>
                          <a:effectLst/>
                          <a:latin typeface="+mn-lt"/>
                          <a:cs typeface="Amatic SC"/>
                        </a:rPr>
                        <a:t>They, all, are, ball, tall, when, what</a:t>
                      </a:r>
                    </a:p>
                    <a:p>
                      <a:pPr lvl="0" algn="ctr">
                        <a:lnSpc>
                          <a:spcPct val="100000"/>
                        </a:lnSpc>
                        <a:spcBef>
                          <a:spcPts val="0"/>
                        </a:spcBef>
                        <a:spcAft>
                          <a:spcPts val="0"/>
                        </a:spcAft>
                        <a:buNone/>
                      </a:pPr>
                      <a:endParaRPr lang="en-GB" sz="800" b="0" i="0" u="none" strike="noStrike" noProof="0">
                        <a:solidFill>
                          <a:srgbClr val="000000"/>
                        </a:solidFill>
                        <a:effectLst/>
                        <a:latin typeface="Times New Roman"/>
                      </a:endParaRPr>
                    </a:p>
                    <a:p>
                      <a:pPr lvl="0" algn="ctr">
                        <a:lnSpc>
                          <a:spcPct val="107000"/>
                        </a:lnSpc>
                        <a:spcAft>
                          <a:spcPts val="0"/>
                        </a:spcAft>
                        <a:buNone/>
                      </a:pPr>
                      <a:endParaRPr lang="en-GB" sz="800">
                        <a:solidFill>
                          <a:srgbClr val="FF0000"/>
                        </a:solidFill>
                        <a:effectLst/>
                        <a:latin typeface="+mn-lt"/>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a:solidFill>
                            <a:schemeClr val="tx1"/>
                          </a:solidFill>
                          <a:effectLst/>
                          <a:latin typeface="+mn-lt"/>
                          <a:ea typeface="Calibri" panose="020F0502020204030204" pitchFamily="34" charset="0"/>
                          <a:cs typeface="Amatic SC"/>
                        </a:rPr>
                        <a:t>Phonic Sounds</a:t>
                      </a:r>
                      <a:r>
                        <a:rPr lang="en-GB" sz="800" b="1">
                          <a:solidFill>
                            <a:srgbClr val="FF0000"/>
                          </a:solidFill>
                          <a:effectLst/>
                          <a:latin typeface="+mn-lt"/>
                          <a:ea typeface="Calibri" panose="020F0502020204030204" pitchFamily="34" charset="0"/>
                          <a:cs typeface="Amatic SC"/>
                        </a:rPr>
                        <a:t>: </a:t>
                      </a:r>
                      <a:endParaRPr lang="en-GB" sz="800">
                        <a:solidFill>
                          <a:srgbClr val="FF0000"/>
                        </a:solidFill>
                        <a:effectLst/>
                        <a:latin typeface="+mn-lt"/>
                        <a:ea typeface="Calibri" panose="020F0502020204030204" pitchFamily="34" charset="0"/>
                        <a:cs typeface="Amatic SC"/>
                      </a:endParaRPr>
                    </a:p>
                    <a:p>
                      <a:pPr algn="ctr">
                        <a:lnSpc>
                          <a:spcPct val="107000"/>
                        </a:lnSpc>
                        <a:spcAft>
                          <a:spcPts val="0"/>
                        </a:spcAft>
                      </a:pPr>
                      <a:endParaRPr lang="en-US" sz="800">
                        <a:solidFill>
                          <a:srgbClr val="FF0000"/>
                        </a:solidFill>
                      </a:endParaRPr>
                    </a:p>
                    <a:p>
                      <a:pPr lvl="0" algn="ctr">
                        <a:lnSpc>
                          <a:spcPct val="107000"/>
                        </a:lnSpc>
                        <a:spcAft>
                          <a:spcPts val="0"/>
                        </a:spcAft>
                        <a:buNone/>
                      </a:pPr>
                      <a:r>
                        <a:rPr lang="en-US" sz="800">
                          <a:solidFill>
                            <a:schemeClr val="tx1"/>
                          </a:solidFill>
                        </a:rPr>
                        <a:t>Review weeks</a:t>
                      </a:r>
                    </a:p>
                    <a:p>
                      <a:pPr lvl="0" algn="ctr">
                        <a:lnSpc>
                          <a:spcPct val="107000"/>
                        </a:lnSpc>
                        <a:spcAft>
                          <a:spcPts val="0"/>
                        </a:spcAft>
                        <a:buNone/>
                      </a:pPr>
                      <a:endParaRPr lang="en-US" sz="800">
                        <a:solidFill>
                          <a:schemeClr val="tx1"/>
                        </a:solidFill>
                      </a:endParaRPr>
                    </a:p>
                    <a:p>
                      <a:pPr lvl="0" algn="ctr">
                        <a:lnSpc>
                          <a:spcPct val="107000"/>
                        </a:lnSpc>
                        <a:spcAft>
                          <a:spcPts val="0"/>
                        </a:spcAft>
                        <a:buNone/>
                      </a:pPr>
                      <a:r>
                        <a:rPr lang="en-US" sz="800">
                          <a:solidFill>
                            <a:schemeClr val="tx1"/>
                          </a:solidFill>
                        </a:rPr>
                        <a:t>H2RASW's</a:t>
                      </a:r>
                    </a:p>
                    <a:p>
                      <a:pPr lvl="0" algn="ctr">
                        <a:lnSpc>
                          <a:spcPct val="107000"/>
                        </a:lnSpc>
                        <a:spcAft>
                          <a:spcPts val="0"/>
                        </a:spcAft>
                        <a:buNone/>
                      </a:pPr>
                      <a:r>
                        <a:rPr lang="en-US" sz="800">
                          <a:solidFill>
                            <a:schemeClr val="tx1"/>
                          </a:solidFill>
                        </a:rPr>
                        <a:t>Said, so, have, were, out, like, some, come, there, little, one, do, children, love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a:solidFill>
                            <a:schemeClr val="tx1"/>
                          </a:solidFill>
                          <a:effectLst/>
                          <a:latin typeface="+mn-lt"/>
                          <a:cs typeface="Amatic SC"/>
                        </a:rPr>
                        <a:t>Phonics Sounds:</a:t>
                      </a:r>
                    </a:p>
                    <a:p>
                      <a:pPr lvl="0" algn="ctr">
                        <a:lnSpc>
                          <a:spcPct val="107000"/>
                        </a:lnSpc>
                        <a:spcAft>
                          <a:spcPts val="0"/>
                        </a:spcAft>
                        <a:buNone/>
                      </a:pPr>
                      <a:endParaRPr lang="en-GB" sz="800" b="1">
                        <a:solidFill>
                          <a:schemeClr val="tx1"/>
                        </a:solidFill>
                        <a:effectLst/>
                        <a:latin typeface="+mn-lt"/>
                        <a:cs typeface="Amatic SC"/>
                      </a:endParaRPr>
                    </a:p>
                    <a:p>
                      <a:pPr lvl="0" algn="ctr">
                        <a:lnSpc>
                          <a:spcPct val="107000"/>
                        </a:lnSpc>
                        <a:spcAft>
                          <a:spcPts val="0"/>
                        </a:spcAft>
                        <a:buNone/>
                      </a:pPr>
                      <a:r>
                        <a:rPr lang="en-GB" sz="800" b="1">
                          <a:solidFill>
                            <a:schemeClr val="tx1"/>
                          </a:solidFill>
                          <a:effectLst/>
                          <a:latin typeface="+mn-lt"/>
                          <a:cs typeface="Amatic SC"/>
                        </a:rPr>
                        <a:t>Phase 4 </a:t>
                      </a:r>
                    </a:p>
                    <a:p>
                      <a:pPr lvl="0" algn="ctr">
                        <a:lnSpc>
                          <a:spcPct val="107000"/>
                        </a:lnSpc>
                        <a:spcAft>
                          <a:spcPts val="0"/>
                        </a:spcAft>
                        <a:buNone/>
                      </a:pPr>
                      <a:r>
                        <a:rPr lang="en-GB" sz="800" b="1" err="1">
                          <a:solidFill>
                            <a:schemeClr val="tx1"/>
                          </a:solidFill>
                          <a:effectLst/>
                          <a:latin typeface="+mn-lt"/>
                          <a:cs typeface="Amatic SC"/>
                        </a:rPr>
                        <a:t>Cvcc</a:t>
                      </a:r>
                      <a:r>
                        <a:rPr lang="en-GB" sz="800" b="1">
                          <a:solidFill>
                            <a:schemeClr val="tx1"/>
                          </a:solidFill>
                          <a:effectLst/>
                          <a:latin typeface="+mn-lt"/>
                          <a:cs typeface="Amatic SC"/>
                        </a:rPr>
                        <a:t>, ed, er, </a:t>
                      </a:r>
                      <a:r>
                        <a:rPr lang="en-GB" sz="800" b="1" err="1">
                          <a:solidFill>
                            <a:schemeClr val="tx1"/>
                          </a:solidFill>
                          <a:effectLst/>
                          <a:latin typeface="+mn-lt"/>
                          <a:cs typeface="Amatic SC"/>
                        </a:rPr>
                        <a:t>est</a:t>
                      </a:r>
                      <a:endParaRPr lang="en-GB" sz="800" b="1">
                        <a:solidFill>
                          <a:schemeClr val="tx1"/>
                        </a:solidFill>
                        <a:effectLst/>
                        <a:latin typeface="+mn-lt"/>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indent="0" algn="ctr" rtl="0" fontAlgn="base">
                        <a:buNone/>
                      </a:pPr>
                      <a:r>
                        <a:rPr lang="en-GB" sz="800" b="0" i="0">
                          <a:solidFill>
                            <a:schemeClr val="tx1"/>
                          </a:solidFill>
                          <a:effectLst/>
                          <a:latin typeface="Comic Sans MS"/>
                        </a:rPr>
                        <a:t>Phonics sounds:</a:t>
                      </a:r>
                      <a:endParaRPr kumimoji="0" lang="en-GB" sz="800" b="0" i="0">
                        <a:solidFill>
                          <a:schemeClr val="tx1"/>
                        </a:solidFill>
                        <a:effectLst/>
                        <a:latin typeface="Comic Sans MS"/>
                      </a:endParaRPr>
                    </a:p>
                    <a:p>
                      <a:pPr lvl="0" indent="0" algn="ctr">
                        <a:buNone/>
                      </a:pPr>
                      <a:endParaRPr lang="en-GB" sz="800" b="0" i="0">
                        <a:solidFill>
                          <a:schemeClr val="tx1"/>
                        </a:solidFill>
                        <a:effectLst/>
                        <a:latin typeface="Comic Sans MS"/>
                      </a:endParaRPr>
                    </a:p>
                    <a:p>
                      <a:pPr lvl="0" indent="0" algn="ctr">
                        <a:buNone/>
                      </a:pPr>
                      <a:r>
                        <a:rPr lang="en-GB" sz="800" b="0" i="0">
                          <a:solidFill>
                            <a:schemeClr val="tx1"/>
                          </a:solidFill>
                          <a:effectLst/>
                          <a:latin typeface="Comic Sans MS"/>
                        </a:rPr>
                        <a:t>Phase 5 introduction</a:t>
                      </a:r>
                      <a:endParaRPr kumimoji="0" lang="en-GB" sz="800" b="0" i="0">
                        <a:solidFill>
                          <a:schemeClr val="tx1"/>
                        </a:solidFill>
                        <a:effectLst/>
                        <a:latin typeface="Comic Sans MS"/>
                      </a:endParaRPr>
                    </a:p>
                    <a:p>
                      <a:pPr lvl="0" indent="0" algn="ctr">
                        <a:buNone/>
                      </a:pPr>
                      <a:r>
                        <a:rPr lang="en-GB" sz="800" b="0" i="0">
                          <a:solidFill>
                            <a:schemeClr val="tx1"/>
                          </a:solidFill>
                          <a:effectLst/>
                          <a:latin typeface="Comic Sans MS"/>
                        </a:rPr>
                        <a:t>Ay, </a:t>
                      </a:r>
                      <a:r>
                        <a:rPr lang="en-GB" sz="800" b="0" i="0" err="1">
                          <a:solidFill>
                            <a:schemeClr val="tx1"/>
                          </a:solidFill>
                          <a:effectLst/>
                          <a:latin typeface="Comic Sans MS"/>
                        </a:rPr>
                        <a:t>ou</a:t>
                      </a:r>
                      <a:r>
                        <a:rPr lang="en-GB" sz="800" b="0" i="0">
                          <a:solidFill>
                            <a:schemeClr val="tx1"/>
                          </a:solidFill>
                          <a:effectLst/>
                          <a:latin typeface="Comic Sans MS"/>
                        </a:rPr>
                        <a:t>, </a:t>
                      </a:r>
                      <a:r>
                        <a:rPr lang="en-GB" sz="800" b="0" i="0" err="1">
                          <a:solidFill>
                            <a:schemeClr val="tx1"/>
                          </a:solidFill>
                          <a:effectLst/>
                          <a:latin typeface="Comic Sans MS"/>
                        </a:rPr>
                        <a:t>ie</a:t>
                      </a:r>
                      <a:r>
                        <a:rPr lang="en-GB" sz="800" b="0" i="0">
                          <a:solidFill>
                            <a:schemeClr val="tx1"/>
                          </a:solidFill>
                          <a:effectLst/>
                          <a:latin typeface="Comic Sans MS"/>
                        </a:rPr>
                        <a:t>, </a:t>
                      </a:r>
                      <a:r>
                        <a:rPr lang="en-GB" sz="800" b="0" i="0" err="1">
                          <a:solidFill>
                            <a:schemeClr val="tx1"/>
                          </a:solidFill>
                          <a:effectLst/>
                          <a:latin typeface="Comic Sans MS"/>
                        </a:rPr>
                        <a:t>ea</a:t>
                      </a:r>
                      <a:r>
                        <a:rPr lang="en-GB" sz="800" b="0" i="0">
                          <a:solidFill>
                            <a:schemeClr val="tx1"/>
                          </a:solidFill>
                          <a:effectLst/>
                          <a:latin typeface="Comic Sans MS"/>
                        </a:rPr>
                        <a:t>, le, oy, </a:t>
                      </a:r>
                      <a:r>
                        <a:rPr lang="en-GB" sz="800" b="0" i="0" err="1">
                          <a:solidFill>
                            <a:schemeClr val="tx1"/>
                          </a:solidFill>
                          <a:effectLst/>
                          <a:latin typeface="Comic Sans MS"/>
                        </a:rPr>
                        <a:t>ir</a:t>
                      </a:r>
                      <a:r>
                        <a:rPr lang="en-GB" sz="800" b="0" i="0">
                          <a:solidFill>
                            <a:schemeClr val="tx1"/>
                          </a:solidFill>
                          <a:effectLst/>
                          <a:latin typeface="Comic Sans MS"/>
                        </a:rPr>
                        <a:t>, </a:t>
                      </a:r>
                      <a:r>
                        <a:rPr lang="en-GB" sz="800" b="0" i="0" err="1">
                          <a:solidFill>
                            <a:schemeClr val="tx1"/>
                          </a:solidFill>
                          <a:effectLst/>
                          <a:latin typeface="Comic Sans MS"/>
                        </a:rPr>
                        <a:t>ue</a:t>
                      </a:r>
                      <a:r>
                        <a:rPr lang="en-GB" sz="800" b="0" i="0">
                          <a:solidFill>
                            <a:schemeClr val="tx1"/>
                          </a:solidFill>
                          <a:effectLst/>
                          <a:latin typeface="Comic Sans MS"/>
                        </a:rPr>
                        <a:t>, aw, </a:t>
                      </a:r>
                      <a:r>
                        <a:rPr lang="en-GB" sz="800" b="0" i="0" err="1">
                          <a:solidFill>
                            <a:schemeClr val="tx1"/>
                          </a:solidFill>
                          <a:effectLst/>
                          <a:latin typeface="Comic Sans MS"/>
                        </a:rPr>
                        <a:t>wh</a:t>
                      </a:r>
                      <a:r>
                        <a:rPr lang="en-GB" sz="800" b="0" i="0">
                          <a:solidFill>
                            <a:schemeClr val="tx1"/>
                          </a:solidFill>
                          <a:effectLst/>
                          <a:latin typeface="Comic Sans MS"/>
                        </a:rPr>
                        <a:t>, </a:t>
                      </a:r>
                      <a:r>
                        <a:rPr lang="en-GB" sz="800" b="0" i="0" err="1">
                          <a:solidFill>
                            <a:schemeClr val="tx1"/>
                          </a:solidFill>
                          <a:effectLst/>
                          <a:latin typeface="Comic Sans MS"/>
                        </a:rPr>
                        <a:t>ph</a:t>
                      </a:r>
                      <a:r>
                        <a:rPr lang="en-GB" sz="800" b="0" i="0">
                          <a:solidFill>
                            <a:schemeClr val="tx1"/>
                          </a:solidFill>
                          <a:effectLst/>
                          <a:latin typeface="Comic Sans MS"/>
                        </a:rPr>
                        <a:t>, </a:t>
                      </a:r>
                      <a:r>
                        <a:rPr lang="en-GB" sz="800" b="0" i="0" err="1">
                          <a:solidFill>
                            <a:schemeClr val="tx1"/>
                          </a:solidFill>
                          <a:effectLst/>
                          <a:latin typeface="Comic Sans MS"/>
                        </a:rPr>
                        <a:t>ew</a:t>
                      </a:r>
                      <a:r>
                        <a:rPr lang="en-GB" sz="800" b="0" i="0">
                          <a:solidFill>
                            <a:schemeClr val="tx1"/>
                          </a:solidFill>
                          <a:effectLst/>
                          <a:latin typeface="Comic Sans MS"/>
                        </a:rPr>
                        <a:t>, </a:t>
                      </a:r>
                      <a:r>
                        <a:rPr lang="en-GB" sz="800" b="0" i="0" err="1">
                          <a:solidFill>
                            <a:schemeClr val="tx1"/>
                          </a:solidFill>
                          <a:effectLst/>
                          <a:latin typeface="Comic Sans MS"/>
                        </a:rPr>
                        <a:t>oe</a:t>
                      </a:r>
                      <a:r>
                        <a:rPr lang="en-GB" sz="800" b="0" i="0">
                          <a:solidFill>
                            <a:schemeClr val="tx1"/>
                          </a:solidFill>
                          <a:effectLst/>
                          <a:latin typeface="Comic Sans MS"/>
                        </a:rPr>
                        <a:t>, au, </a:t>
                      </a:r>
                      <a:r>
                        <a:rPr lang="en-GB" sz="800" b="0" i="0" err="1">
                          <a:solidFill>
                            <a:schemeClr val="tx1"/>
                          </a:solidFill>
                          <a:effectLst/>
                          <a:latin typeface="Comic Sans MS"/>
                        </a:rPr>
                        <a:t>ey</a:t>
                      </a:r>
                      <a:r>
                        <a:rPr lang="en-GB" sz="800" b="0" i="0">
                          <a:solidFill>
                            <a:schemeClr val="tx1"/>
                          </a:solidFill>
                          <a:effectLst/>
                          <a:latin typeface="Comic Sans MS"/>
                        </a:rPr>
                        <a:t>, a-e, e-e, I-e, </a:t>
                      </a:r>
                      <a:r>
                        <a:rPr lang="en-GB" sz="800" b="0" i="0" err="1">
                          <a:solidFill>
                            <a:schemeClr val="tx1"/>
                          </a:solidFill>
                          <a:effectLst/>
                          <a:latin typeface="Comic Sans MS"/>
                        </a:rPr>
                        <a:t>oo</a:t>
                      </a:r>
                      <a:r>
                        <a:rPr lang="en-GB" sz="800" b="0" i="0">
                          <a:solidFill>
                            <a:schemeClr val="tx1"/>
                          </a:solidFill>
                          <a:effectLst/>
                          <a:latin typeface="Comic Sans MS"/>
                        </a:rPr>
                        <a:t>-e, u-e, c</a:t>
                      </a:r>
                    </a:p>
                    <a:p>
                      <a:pPr lvl="0" indent="0" algn="ctr">
                        <a:buNone/>
                      </a:pPr>
                      <a:endParaRPr lang="en-GB" sz="800" b="0" i="0">
                        <a:solidFill>
                          <a:schemeClr val="tx1"/>
                        </a:solidFill>
                        <a:effectLst/>
                        <a:latin typeface="Comic Sans MS"/>
                      </a:endParaRPr>
                    </a:p>
                    <a:p>
                      <a:pPr lvl="0" indent="0" algn="ctr">
                        <a:buNone/>
                      </a:pPr>
                      <a:r>
                        <a:rPr lang="en-GB" sz="800" b="0" i="0">
                          <a:solidFill>
                            <a:schemeClr val="tx1"/>
                          </a:solidFill>
                          <a:effectLst/>
                          <a:latin typeface="Comic Sans MS"/>
                        </a:rPr>
                        <a:t>H2RASW's</a:t>
                      </a:r>
                    </a:p>
                    <a:p>
                      <a:pPr lvl="0" indent="0" algn="ctr">
                        <a:buNone/>
                      </a:pPr>
                      <a:r>
                        <a:rPr lang="en-GB" sz="800" b="0" i="0">
                          <a:solidFill>
                            <a:schemeClr val="tx1"/>
                          </a:solidFill>
                          <a:effectLst/>
                          <a:latin typeface="Comic Sans MS"/>
                        </a:rPr>
                        <a:t>Oh, their, people. </a:t>
                      </a:r>
                      <a:r>
                        <a:rPr lang="en-GB" sz="800" b="0" i="0" err="1">
                          <a:solidFill>
                            <a:schemeClr val="tx1"/>
                          </a:solidFill>
                          <a:effectLst/>
                          <a:latin typeface="Comic Sans MS"/>
                        </a:rPr>
                        <a:t>Mr,Mmrs</a:t>
                      </a:r>
                      <a:r>
                        <a:rPr lang="en-GB" sz="800" b="0" i="0">
                          <a:solidFill>
                            <a:schemeClr val="tx1"/>
                          </a:solidFill>
                          <a:effectLst/>
                          <a:latin typeface="Comic Sans MS"/>
                        </a:rPr>
                        <a:t>, your, ask, should would, could asked, house, mouse, water, want, very. </a:t>
                      </a:r>
                    </a:p>
                    <a:p>
                      <a:pPr lvl="0" indent="0" algn="ctr">
                        <a:buNone/>
                      </a:pPr>
                      <a:endParaRPr lang="en-GB" sz="800" b="0" i="0">
                        <a:solidFill>
                          <a:schemeClr val="tx1"/>
                        </a:solidFill>
                        <a:effectLst/>
                        <a:latin typeface="Comic Sans MS"/>
                      </a:endParaRPr>
                    </a:p>
                    <a:p>
                      <a:pPr lvl="0" indent="0" algn="ctr">
                        <a:buNone/>
                      </a:pPr>
                      <a:endParaRPr lang="en-GB" sz="800" b="0" i="0">
                        <a:solidFill>
                          <a:schemeClr val="tx1"/>
                        </a:solidFill>
                        <a:effectLst/>
                        <a:latin typeface="Comic Sans MS"/>
                      </a:endParaRPr>
                    </a:p>
                    <a:p>
                      <a:pPr marL="0" marR="0" lvl="0" indent="0" algn="ctr" rtl="0" eaLnBrk="1" fontAlgn="auto" latinLnBrk="0" hangingPunct="1">
                        <a:lnSpc>
                          <a:spcPct val="107000"/>
                        </a:lnSpc>
                        <a:spcBef>
                          <a:spcPts val="0"/>
                        </a:spcBef>
                        <a:spcAft>
                          <a:spcPts val="0"/>
                        </a:spcAft>
                        <a:buClrTx/>
                        <a:buSzTx/>
                        <a:buFontTx/>
                        <a:buNone/>
                      </a:pPr>
                      <a:endParaRPr lang="en-GB" sz="800" b="0" i="0" u="none" strike="noStrike" kern="1200" cap="none" spc="0" normalizeH="0" baseline="0" noProof="0">
                        <a:ln>
                          <a:noFill/>
                        </a:ln>
                        <a:solidFill>
                          <a:schemeClr val="tx1"/>
                        </a:solidFill>
                        <a:effectLst/>
                        <a:uLnTx/>
                        <a:uFillTx/>
                        <a:latin typeface="+mn-lt"/>
                        <a:ea typeface="Calibri" panose="020F0502020204030204" pitchFamily="34" charset="0"/>
                        <a:cs typeface="Amatic SC"/>
                      </a:endParaRP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79586" y="156394"/>
            <a:ext cx="501298" cy="501298"/>
          </a:xfrm>
          <a:prstGeom prst="rect">
            <a:avLst/>
          </a:prstGeom>
        </p:spPr>
      </p:pic>
      <p:sp>
        <p:nvSpPr>
          <p:cNvPr id="5" name="Rectangle 4">
            <a:extLst>
              <a:ext uri="{FF2B5EF4-FFF2-40B4-BE49-F238E27FC236}">
                <a16:creationId xmlns:a16="http://schemas.microsoft.com/office/drawing/2014/main" id="{CF489B76-A37E-A7C1-15C0-36C0705E0CFC}"/>
              </a:ext>
            </a:extLst>
          </p:cNvPr>
          <p:cNvSpPr/>
          <p:nvPr/>
        </p:nvSpPr>
        <p:spPr>
          <a:xfrm>
            <a:off x="3320056" y="0"/>
            <a:ext cx="6034548" cy="36870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37687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 </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69176786"/>
              </p:ext>
            </p:extLst>
          </p:nvPr>
        </p:nvGraphicFramePr>
        <p:xfrm>
          <a:off x="366318" y="462845"/>
          <a:ext cx="11459364" cy="5714617"/>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08207">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term1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term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Term 3</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Term 4</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Term 5</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Term 6</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715660">
                <a:tc>
                  <a:txBody>
                    <a:bodyPr/>
                    <a:lstStyle/>
                    <a:p>
                      <a:pPr algn="ctr"/>
                      <a:r>
                        <a:rPr lang="en-US" sz="3600" b="0">
                          <a:latin typeface="Amatic SC"/>
                          <a:cs typeface="Amatic SC"/>
                        </a:rPr>
                        <a:t>Writing </a:t>
                      </a:r>
                      <a:endParaRPr lang="en-US" sz="1800" b="0">
                        <a:latin typeface="Amatic SC" panose="00000500000000000000" pitchFamily="2" charset="-79"/>
                        <a:cs typeface="Amatic SC" panose="00000500000000000000" pitchFamily="2" charset="-79"/>
                      </a:endParaRPr>
                    </a:p>
                    <a:p>
                      <a:pPr lvl="0" algn="ctr">
                        <a:buNone/>
                      </a:pPr>
                      <a:endParaRPr lang="en-US" sz="3600" b="0">
                        <a:latin typeface="Amatic SC"/>
                        <a:cs typeface="Amatic SC"/>
                      </a:endParaRPr>
                    </a:p>
                    <a:p>
                      <a:pPr algn="ctr"/>
                      <a:r>
                        <a:rPr lang="en-US" sz="2000" b="0">
                          <a:latin typeface="Amatic SC"/>
                          <a:cs typeface="Amatic SC"/>
                        </a:rPr>
                        <a:t>Letter</a:t>
                      </a:r>
                    </a:p>
                    <a:p>
                      <a:pPr algn="ctr"/>
                      <a:r>
                        <a:rPr lang="en-US" sz="2000" b="0">
                          <a:latin typeface="Amatic SC"/>
                          <a:cs typeface="Amatic SC"/>
                        </a:rPr>
                        <a:t>Formation</a:t>
                      </a:r>
                    </a:p>
                    <a:p>
                      <a:pPr marL="0" marR="0" lvl="0" indent="0" algn="ctr" rtl="0">
                        <a:lnSpc>
                          <a:spcPct val="100000"/>
                        </a:lnSpc>
                        <a:spcBef>
                          <a:spcPts val="0"/>
                        </a:spcBef>
                        <a:spcAft>
                          <a:spcPts val="0"/>
                        </a:spcAft>
                        <a:buClrTx/>
                        <a:buSzTx/>
                        <a:buFontTx/>
                        <a:buNone/>
                      </a:pPr>
                      <a:endParaRPr lang="en-GB" sz="2000" b="0" i="0" u="none" strike="noStrike" kern="1200" cap="none" spc="0" normalizeH="0" baseline="0" noProof="0">
                        <a:ln>
                          <a:noFill/>
                        </a:ln>
                        <a:solidFill>
                          <a:prstClr val="black"/>
                        </a:solidFill>
                        <a:effectLst/>
                        <a:uLnTx/>
                        <a:uFillTx/>
                        <a:latin typeface="Amatic SC"/>
                        <a:ea typeface="+mn-ea"/>
                        <a:cs typeface="Amatic SC"/>
                      </a:endParaRPr>
                    </a:p>
                    <a:p>
                      <a:pPr lvl="0" algn="ctr">
                        <a:buNone/>
                      </a:pPr>
                      <a:endParaRPr lang="en-GB" sz="900" b="0">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rowSpan="2" gridSpan="2">
                  <a:txBody>
                    <a:bodyPr/>
                    <a:lstStyle/>
                    <a:p>
                      <a:pPr lvl="0" algn="ctr">
                        <a:buNone/>
                      </a:pPr>
                      <a:r>
                        <a:rPr lang="en-GB" sz="1200" b="0" i="0" u="none" strike="noStrike" noProof="0">
                          <a:solidFill>
                            <a:srgbClr val="000000"/>
                          </a:solidFill>
                          <a:effectLst/>
                          <a:latin typeface="Calibri"/>
                        </a:rPr>
                        <a:t>Fine motor including handwriting:</a:t>
                      </a:r>
                      <a:endParaRPr lang="en-US" sz="1200" b="0" i="0" u="none" strike="noStrike" noProof="0">
                        <a:solidFill>
                          <a:srgbClr val="000000"/>
                        </a:solidFill>
                        <a:effectLst/>
                        <a:latin typeface="Calibri"/>
                      </a:endParaRPr>
                    </a:p>
                    <a:p>
                      <a:pPr lvl="0" algn="ctr">
                        <a:buNone/>
                      </a:pPr>
                      <a:r>
                        <a:rPr lang="en-GB" sz="1200" b="0" i="0" u="none" strike="noStrike" noProof="0">
                          <a:solidFill>
                            <a:srgbClr val="000000"/>
                          </a:solidFill>
                          <a:effectLst/>
                          <a:latin typeface="Calibri"/>
                        </a:rPr>
                        <a:t>*To begin to hold a pencil effectively 'Point away the pencil, pinch it near the tip, lift it off the table, spin it round and grip.' </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To enjoy drawing </a:t>
                      </a:r>
                      <a:endParaRPr lang="en-US" sz="1200" b="0" i="0" u="none" strike="noStrike" noProof="0">
                        <a:solidFill>
                          <a:srgbClr val="000000"/>
                        </a:solidFill>
                        <a:effectLst/>
                        <a:latin typeface="Calibri"/>
                      </a:endParaRPr>
                    </a:p>
                    <a:p>
                      <a:pPr lvl="0" algn="ctr">
                        <a:buNone/>
                      </a:pPr>
                      <a:endParaRPr lang="en-GB" sz="1200" b="0" i="0" u="none" strike="noStrike" noProof="0">
                        <a:solidFill>
                          <a:srgbClr val="000000"/>
                        </a:solidFill>
                        <a:effectLst/>
                        <a:latin typeface="Calibri"/>
                      </a:endParaRPr>
                    </a:p>
                    <a:p>
                      <a:pPr lvl="0" algn="ctr">
                        <a:buNone/>
                      </a:pPr>
                      <a:r>
                        <a:rPr lang="en-GB" sz="1200" b="0" i="0" u="none" strike="noStrike" noProof="0">
                          <a:solidFill>
                            <a:srgbClr val="000000"/>
                          </a:solidFill>
                          <a:effectLst/>
                          <a:latin typeface="Calibri"/>
                        </a:rPr>
                        <a:t>Implementation:</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ELS handwriting patters</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Drawing club</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EAD input </a:t>
                      </a:r>
                      <a:endParaRPr lang="en-US" sz="1200" b="0" i="0" u="none" strike="noStrike" noProof="0">
                        <a:solidFill>
                          <a:srgbClr val="000000"/>
                        </a:solidFill>
                        <a:effectLst/>
                        <a:latin typeface="Calibri"/>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lvl="0" algn="ctr">
                        <a:buNone/>
                      </a:pPr>
                      <a:endParaRPr lang="en-GB" sz="900" b="0" i="0">
                        <a:solidFill>
                          <a:srgbClr val="000000"/>
                        </a:solidFill>
                        <a:effectLst/>
                        <a:latin typeface="Comic Sans MS"/>
                      </a:endParaRPr>
                    </a:p>
                    <a:p>
                      <a:pPr marL="171450" lvl="0" indent="-171450" algn="ctr">
                        <a:buFont typeface="Calibri"/>
                        <a:buChar char="-"/>
                      </a:pPr>
                      <a:r>
                        <a:rPr lang="en-GB" sz="1200" b="0" i="0" u="none" strike="noStrike" noProof="0">
                          <a:solidFill>
                            <a:srgbClr val="000000"/>
                          </a:solidFill>
                          <a:effectLst/>
                          <a:latin typeface="Calibri"/>
                        </a:rPr>
                        <a:t>Write phonemes </a:t>
                      </a:r>
                    </a:p>
                    <a:p>
                      <a:pPr marL="171450" lvl="0" indent="-171450" algn="ctr">
                        <a:buFont typeface="Calibri"/>
                        <a:buChar char="-"/>
                      </a:pPr>
                      <a:r>
                        <a:rPr lang="en-GB" sz="1200" b="0" i="0" u="none" strike="noStrike" noProof="0">
                          <a:solidFill>
                            <a:srgbClr val="000000"/>
                          </a:solidFill>
                          <a:effectLst/>
                          <a:latin typeface="Calibri"/>
                        </a:rPr>
                        <a:t>Write some simple CVC words. </a:t>
                      </a:r>
                    </a:p>
                    <a:p>
                      <a:pPr marL="171450" lvl="0" indent="-171450" algn="ctr">
                        <a:buFont typeface="Calibri"/>
                        <a:buChar char="-"/>
                      </a:pPr>
                      <a:endParaRPr lang="en-GB" sz="1200" b="0" i="0" u="none" strike="noStrike" noProof="0">
                        <a:solidFill>
                          <a:srgbClr val="000000"/>
                        </a:solidFill>
                        <a:effectLst/>
                        <a:latin typeface="Calibri"/>
                      </a:endParaRPr>
                    </a:p>
                    <a:p>
                      <a:pPr marL="0" lvl="0" indent="0" algn="ctr">
                        <a:buNone/>
                      </a:pPr>
                      <a:r>
                        <a:rPr lang="en-GB" sz="1200" b="0" i="0" u="none" strike="noStrike" noProof="0">
                          <a:solidFill>
                            <a:srgbClr val="000000"/>
                          </a:solidFill>
                          <a:effectLst/>
                          <a:latin typeface="Calibri"/>
                        </a:rPr>
                        <a:t>Implementation </a:t>
                      </a:r>
                    </a:p>
                    <a:p>
                      <a:pPr marL="0" lvl="0" indent="0" algn="ctr">
                        <a:buNone/>
                      </a:pPr>
                      <a:r>
                        <a:rPr lang="en-GB" sz="1200" b="0" i="0" u="none" strike="noStrike" noProof="0">
                          <a:solidFill>
                            <a:srgbClr val="000000"/>
                          </a:solidFill>
                          <a:effectLst/>
                          <a:latin typeface="Calibri"/>
                        </a:rPr>
                        <a:t>-drawing club </a:t>
                      </a:r>
                    </a:p>
                    <a:p>
                      <a:pPr marL="171450" lvl="0" indent="-171450" algn="ctr">
                        <a:buFont typeface="Calibri"/>
                        <a:buChar char="-"/>
                      </a:pPr>
                      <a:endParaRPr lang="en-GB" sz="1200" b="0" i="0" u="none" strike="noStrike" noProof="0">
                        <a:solidFill>
                          <a:srgbClr val="000000"/>
                        </a:solidFill>
                        <a:effectLst/>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rowSpan="2"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rowSpan="2" gridSpan="2">
                  <a:txBody>
                    <a:bodyPr/>
                    <a:lstStyle/>
                    <a:p>
                      <a:pPr lvl="0" algn="ctr">
                        <a:buNone/>
                      </a:pPr>
                      <a:r>
                        <a:rPr lang="en-GB" sz="1200" b="0" i="0" u="none" strike="noStrike" noProof="0">
                          <a:solidFill>
                            <a:srgbClr val="000000"/>
                          </a:solidFill>
                          <a:effectLst/>
                          <a:latin typeface="Calibri"/>
                        </a:rPr>
                        <a:t>Fine motor including handwriting:</a:t>
                      </a:r>
                      <a:endParaRPr lang="en-US" sz="1200" b="0" i="0" u="none" strike="noStrike" noProof="0">
                        <a:solidFill>
                          <a:srgbClr val="000000"/>
                        </a:solidFill>
                        <a:effectLst/>
                        <a:latin typeface="Calibri"/>
                      </a:endParaRPr>
                    </a:p>
                    <a:p>
                      <a:pPr lvl="0" algn="ctr">
                        <a:buNone/>
                      </a:pPr>
                      <a:r>
                        <a:rPr lang="en-GB" sz="1200" b="0" i="0" u="none" strike="noStrike" noProof="0">
                          <a:solidFill>
                            <a:srgbClr val="000000"/>
                          </a:solidFill>
                          <a:effectLst/>
                          <a:latin typeface="Calibri"/>
                        </a:rPr>
                        <a:t>*To begin to hold a pencil effectively, using the tripod grip in almost all cases </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To begin to draw with care</a:t>
                      </a:r>
                      <a:endParaRPr lang="en-US" sz="1200" b="0" i="0" u="none" strike="noStrike" noProof="0">
                        <a:solidFill>
                          <a:srgbClr val="000000"/>
                        </a:solidFill>
                        <a:effectLst/>
                        <a:latin typeface="Calibri"/>
                      </a:endParaRPr>
                    </a:p>
                    <a:p>
                      <a:pPr lvl="0" algn="ctr">
                        <a:buNone/>
                      </a:pPr>
                      <a:endParaRPr lang="en-GB" sz="1200" b="0" i="0" u="none" strike="noStrike" noProof="0">
                        <a:solidFill>
                          <a:srgbClr val="000000"/>
                        </a:solidFill>
                        <a:effectLst/>
                        <a:latin typeface="Calibri"/>
                      </a:endParaRPr>
                    </a:p>
                    <a:p>
                      <a:pPr lvl="0" algn="ctr">
                        <a:buNone/>
                      </a:pPr>
                      <a:r>
                        <a:rPr lang="en-GB" sz="1200" b="0" i="0" u="none" strike="noStrike" noProof="0">
                          <a:solidFill>
                            <a:srgbClr val="000000"/>
                          </a:solidFill>
                          <a:effectLst/>
                          <a:latin typeface="Calibri"/>
                        </a:rPr>
                        <a:t>Implementation:</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ELS handwriting patters</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Letter join </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Drawing club</a:t>
                      </a:r>
                      <a:endParaRPr lang="en-US"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EAD input</a:t>
                      </a: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171450" lvl="0" indent="-171450" algn="ctr">
                        <a:buClr>
                          <a:srgbClr val="000000"/>
                        </a:buClr>
                        <a:buFont typeface="Calibri"/>
                        <a:buChar char="-"/>
                      </a:pPr>
                      <a:r>
                        <a:rPr lang="en-GB" sz="1200" b="0" i="0" u="none" strike="noStrike" noProof="0">
                          <a:solidFill>
                            <a:srgbClr val="000000"/>
                          </a:solidFill>
                          <a:effectLst/>
                          <a:latin typeface="Calibri"/>
                        </a:rPr>
                        <a:t>Write some simple CVC words. </a:t>
                      </a:r>
                    </a:p>
                    <a:p>
                      <a:pPr marL="171450" lvl="0" indent="-171450" algn="ctr">
                        <a:buClr>
                          <a:srgbClr val="000000"/>
                        </a:buClr>
                        <a:buFont typeface="Calibri"/>
                        <a:buChar char="-"/>
                      </a:pPr>
                      <a:r>
                        <a:rPr lang="en-GB" sz="1200" b="0" i="0" u="none" strike="noStrike" noProof="0">
                          <a:solidFill>
                            <a:srgbClr val="000000"/>
                          </a:solidFill>
                          <a:effectLst/>
                          <a:latin typeface="Calibri"/>
                        </a:rPr>
                        <a:t>Write captions/ phrases. </a:t>
                      </a:r>
                    </a:p>
                    <a:p>
                      <a:pPr marL="171450" lvl="0" indent="-171450" algn="ctr">
                        <a:buClr>
                          <a:srgbClr val="000000"/>
                        </a:buClr>
                        <a:buFont typeface="Calibri"/>
                        <a:buChar char="-"/>
                      </a:pPr>
                      <a:r>
                        <a:rPr lang="en-GB" sz="1200" b="0" i="0" u="none" strike="noStrike" noProof="0">
                          <a:solidFill>
                            <a:srgbClr val="000000"/>
                          </a:solidFill>
                          <a:effectLst/>
                          <a:latin typeface="Calibri"/>
                        </a:rPr>
                        <a:t>Begin to write sentences.</a:t>
                      </a:r>
                    </a:p>
                    <a:p>
                      <a:pPr marL="171450" lvl="0" indent="-171450" algn="ctr">
                        <a:buClr>
                          <a:srgbClr val="000000"/>
                        </a:buClr>
                        <a:buFont typeface="Calibri"/>
                        <a:buChar char="-"/>
                      </a:pPr>
                      <a:r>
                        <a:rPr lang="en-GB" sz="1200" b="0" i="0" u="none" strike="noStrike" noProof="0">
                          <a:solidFill>
                            <a:srgbClr val="000000"/>
                          </a:solidFill>
                          <a:effectLst/>
                          <a:latin typeface="Calibri"/>
                        </a:rPr>
                        <a:t>Begin to understand what a sentence is made of (Capital letter, noun, verb and full stop) </a:t>
                      </a:r>
                    </a:p>
                    <a:p>
                      <a:pPr marL="171450" lvl="0" indent="-171450" algn="ctr">
                        <a:buClr>
                          <a:srgbClr val="000000"/>
                        </a:buClr>
                        <a:buFont typeface="Calibri"/>
                        <a:buChar char="-"/>
                      </a:pPr>
                      <a:endParaRPr lang="en-GB" sz="1200" b="0" i="0" u="none" strike="noStrike" noProof="0">
                        <a:solidFill>
                          <a:srgbClr val="000000"/>
                        </a:solidFill>
                        <a:effectLst/>
                        <a:latin typeface="Calibri"/>
                      </a:endParaRPr>
                    </a:p>
                    <a:p>
                      <a:pPr marL="0" lvl="0" indent="0" algn="ctr">
                        <a:buClr>
                          <a:srgbClr val="000000"/>
                        </a:buClr>
                        <a:buNone/>
                      </a:pPr>
                      <a:r>
                        <a:rPr lang="en-GB" sz="1200" b="0" i="0" u="none" strike="noStrike" noProof="0">
                          <a:solidFill>
                            <a:srgbClr val="000000"/>
                          </a:solidFill>
                          <a:effectLst/>
                          <a:latin typeface="Calibri"/>
                        </a:rPr>
                        <a:t>Implementation </a:t>
                      </a:r>
                      <a:endParaRPr lang="en-US" sz="1200" b="0" i="0" u="none" strike="noStrike" noProof="0">
                        <a:solidFill>
                          <a:srgbClr val="000000"/>
                        </a:solidFill>
                        <a:effectLst/>
                        <a:latin typeface="Calibri"/>
                      </a:endParaRPr>
                    </a:p>
                    <a:p>
                      <a:pPr marL="0" lvl="0" indent="0" algn="ctr">
                        <a:buClr>
                          <a:srgbClr val="000000"/>
                        </a:buClr>
                        <a:buNone/>
                      </a:pPr>
                      <a:r>
                        <a:rPr lang="en-GB" sz="1200" b="0" i="0" u="none" strike="noStrike" noProof="0">
                          <a:solidFill>
                            <a:srgbClr val="000000"/>
                          </a:solidFill>
                          <a:effectLst/>
                          <a:latin typeface="Calibri"/>
                        </a:rPr>
                        <a:t>-drawing club </a:t>
                      </a:r>
                    </a:p>
                    <a:p>
                      <a:pPr marL="171450" lvl="0" indent="-171450" algn="ctr">
                        <a:buFont typeface="Calibri"/>
                        <a:buChar char="-"/>
                      </a:pPr>
                      <a:r>
                        <a:rPr lang="en-GB" sz="1200" b="0" i="0" u="none" strike="noStrike" noProof="0">
                          <a:solidFill>
                            <a:srgbClr val="000000"/>
                          </a:solidFill>
                          <a:latin typeface="Calibri"/>
                        </a:rPr>
                        <a:t>Talk for Writing.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rowSpan="2" hMerge="1">
                  <a:txBody>
                    <a:bodyPr/>
                    <a:lstStyle/>
                    <a:p>
                      <a:pPr defTabSz="914400">
                        <a:tabLst/>
                        <a:defRPr/>
                      </a:pPr>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rowSpan="2" gridSpan="2">
                  <a:txBody>
                    <a:bodyPr/>
                    <a:lstStyle/>
                    <a:p>
                      <a:pPr lvl="0" algn="ctr">
                        <a:buNone/>
                      </a:pPr>
                      <a:r>
                        <a:rPr lang="en-GB" sz="1200" b="0" i="0" u="none" strike="noStrike" noProof="0">
                          <a:solidFill>
                            <a:srgbClr val="000000"/>
                          </a:solidFill>
                          <a:effectLst/>
                          <a:latin typeface="Calibri"/>
                        </a:rPr>
                        <a:t>Fine motor including handwriting:</a:t>
                      </a:r>
                    </a:p>
                    <a:p>
                      <a:pPr marL="171450" lvl="0" indent="-171450" algn="ctr">
                        <a:buClr>
                          <a:srgbClr val="000000"/>
                        </a:buClr>
                        <a:buFont typeface="Arial,Sans-Serif"/>
                        <a:buChar char="•"/>
                      </a:pPr>
                      <a:r>
                        <a:rPr lang="en-GB" sz="1200" b="0" i="0" u="none" strike="noStrike" noProof="0">
                          <a:solidFill>
                            <a:srgbClr val="000000"/>
                          </a:solidFill>
                          <a:effectLst/>
                          <a:latin typeface="Calibri"/>
                        </a:rPr>
                        <a:t> Begin to hold a pencil effectively in preparation for fluent writing - using the tripod grip in almost all cases</a:t>
                      </a:r>
                    </a:p>
                    <a:p>
                      <a:pPr marL="171450" lvl="0" indent="-171450" algn="ctr">
                        <a:buClr>
                          <a:srgbClr val="000000"/>
                        </a:buClr>
                        <a:buFont typeface="Arial,Sans-Serif"/>
                        <a:buChar char="•"/>
                      </a:pPr>
                      <a:r>
                        <a:rPr lang="en-GB" sz="1200" b="0" i="0" u="none" strike="noStrike" noProof="0">
                          <a:solidFill>
                            <a:srgbClr val="000000"/>
                          </a:solidFill>
                          <a:effectLst/>
                          <a:latin typeface="Calibri"/>
                        </a:rPr>
                        <a:t>To begin to show accuracy and care when drawing </a:t>
                      </a:r>
                      <a:endParaRPr lang="en-US" sz="1200" b="0" i="0" u="none" strike="noStrike" noProof="0">
                        <a:solidFill>
                          <a:srgbClr val="000000"/>
                        </a:solidFill>
                        <a:effectLst/>
                        <a:latin typeface="Calibri"/>
                      </a:endParaRPr>
                    </a:p>
                    <a:p>
                      <a:pPr marL="171450" lvl="0" indent="-171450" algn="ctr">
                        <a:buClr>
                          <a:srgbClr val="000000"/>
                        </a:buClr>
                        <a:buFont typeface="Arial,Sans-Serif"/>
                        <a:buChar char="•"/>
                      </a:pPr>
                      <a:endParaRPr lang="en-GB" sz="1200" b="0" i="0" u="none" strike="noStrike" noProof="0">
                        <a:solidFill>
                          <a:srgbClr val="000000"/>
                        </a:solidFill>
                        <a:effectLst/>
                        <a:latin typeface="Calibri"/>
                      </a:endParaRPr>
                    </a:p>
                    <a:p>
                      <a:pPr lvl="0" algn="ctr">
                        <a:buNone/>
                      </a:pPr>
                      <a:r>
                        <a:rPr lang="en-GB" sz="1200" b="0" i="0" u="none" strike="noStrike" noProof="0">
                          <a:solidFill>
                            <a:srgbClr val="000000"/>
                          </a:solidFill>
                          <a:effectLst/>
                          <a:latin typeface="Calibri"/>
                        </a:rPr>
                        <a:t>Implementation:</a:t>
                      </a:r>
                      <a:endParaRPr lang="en-US" sz="1200" b="0" i="0" u="none" strike="noStrike" noProof="0">
                        <a:solidFill>
                          <a:srgbClr val="000000"/>
                        </a:solidFill>
                        <a:effectLst/>
                        <a:latin typeface="Calibri"/>
                      </a:endParaRPr>
                    </a:p>
                    <a:p>
                      <a:pPr marL="171450" lvl="0" indent="-171450" algn="ctr">
                        <a:buClr>
                          <a:srgbClr val="000000"/>
                        </a:buClr>
                        <a:buFont typeface="Arial,Sans-Serif"/>
                        <a:buChar char="•"/>
                      </a:pPr>
                      <a:r>
                        <a:rPr lang="en-GB" sz="1200" b="0" i="0" u="none" strike="noStrike" noProof="0">
                          <a:solidFill>
                            <a:srgbClr val="000000"/>
                          </a:solidFill>
                          <a:effectLst/>
                          <a:latin typeface="Calibri"/>
                        </a:rPr>
                        <a:t>ELS handwriting patters</a:t>
                      </a:r>
                      <a:endParaRPr lang="en-US" sz="1200" b="0" i="0" u="none" strike="noStrike" noProof="0">
                        <a:solidFill>
                          <a:srgbClr val="000000"/>
                        </a:solidFill>
                        <a:effectLst/>
                        <a:latin typeface="Calibri"/>
                      </a:endParaRPr>
                    </a:p>
                    <a:p>
                      <a:pPr marL="171450" lvl="0" indent="-171450" algn="ctr">
                        <a:buClr>
                          <a:srgbClr val="000000"/>
                        </a:buClr>
                        <a:buFont typeface="Arial,Sans-Serif"/>
                        <a:buChar char="•"/>
                      </a:pPr>
                      <a:r>
                        <a:rPr lang="en-GB" sz="1200" b="0" i="0" u="none" strike="noStrike" noProof="0">
                          <a:solidFill>
                            <a:srgbClr val="000000"/>
                          </a:solidFill>
                          <a:effectLst/>
                          <a:latin typeface="Calibri"/>
                        </a:rPr>
                        <a:t>Letter join </a:t>
                      </a:r>
                      <a:endParaRPr lang="en-US" sz="1200" b="0" i="0" u="none" strike="noStrike" noProof="0">
                        <a:solidFill>
                          <a:srgbClr val="000000"/>
                        </a:solidFill>
                        <a:effectLst/>
                        <a:latin typeface="Calibri"/>
                      </a:endParaRPr>
                    </a:p>
                    <a:p>
                      <a:pPr marL="171450" lvl="0" indent="-171450" algn="ctr">
                        <a:buClr>
                          <a:srgbClr val="000000"/>
                        </a:buClr>
                        <a:buFont typeface="Arial,Sans-Serif"/>
                        <a:buChar char="•"/>
                      </a:pPr>
                      <a:r>
                        <a:rPr lang="en-GB" sz="1200" b="0" i="0" u="none" strike="noStrike" noProof="0">
                          <a:solidFill>
                            <a:srgbClr val="000000"/>
                          </a:solidFill>
                          <a:effectLst/>
                          <a:latin typeface="Calibri"/>
                        </a:rPr>
                        <a:t>Drawing club</a:t>
                      </a:r>
                      <a:endParaRPr lang="en-US" sz="1200" b="0" i="0" u="none" strike="noStrike" noProof="0">
                        <a:solidFill>
                          <a:srgbClr val="000000"/>
                        </a:solidFill>
                        <a:effectLst/>
                        <a:latin typeface="Calibri"/>
                      </a:endParaRPr>
                    </a:p>
                    <a:p>
                      <a:pPr marL="171450" lvl="0" indent="-171450" algn="ctr">
                        <a:buClr>
                          <a:srgbClr val="000000"/>
                        </a:buClr>
                        <a:buFont typeface="Arial,Sans-Serif"/>
                        <a:buChar char="•"/>
                      </a:pPr>
                      <a:r>
                        <a:rPr lang="en-GB" sz="1200" b="0" i="0" u="none" strike="noStrike" noProof="0">
                          <a:solidFill>
                            <a:srgbClr val="000000"/>
                          </a:solidFill>
                          <a:effectLst/>
                          <a:latin typeface="Calibri"/>
                        </a:rPr>
                        <a:t>EAD input</a:t>
                      </a:r>
                    </a:p>
                    <a:p>
                      <a:pPr marL="171450" lvl="0" indent="-171450" algn="ctr">
                        <a:buClr>
                          <a:srgbClr val="000000"/>
                        </a:buClr>
                        <a:buFont typeface="Arial,Sans-Serif"/>
                        <a:buChar char="•"/>
                      </a:pPr>
                      <a:endParaRPr lang="en-GB" sz="1200" b="0" i="0" u="none" strike="noStrike" noProof="0">
                        <a:solidFill>
                          <a:srgbClr val="000000"/>
                        </a:solidFill>
                        <a:effectLst/>
                        <a:latin typeface="Calibri"/>
                      </a:endParaRPr>
                    </a:p>
                    <a:p>
                      <a:pPr marL="171450" lvl="0" indent="-171450" algn="ctr">
                        <a:buClr>
                          <a:srgbClr val="000000"/>
                        </a:buClr>
                        <a:buFont typeface="Arial,Sans-Serif"/>
                        <a:buChar char="•"/>
                      </a:pPr>
                      <a:endParaRPr lang="en-GB" sz="1200" b="0" i="0" u="none" strike="noStrike" noProof="0">
                        <a:solidFill>
                          <a:srgbClr val="000000"/>
                        </a:solidFill>
                        <a:effectLst/>
                        <a:latin typeface="Calibri"/>
                      </a:endParaRPr>
                    </a:p>
                    <a:p>
                      <a:pPr marL="171450" lvl="0" indent="-171450" algn="ctr">
                        <a:buClr>
                          <a:srgbClr val="000000"/>
                        </a:buClr>
                        <a:buFont typeface="Arial,Sans-Serif"/>
                        <a:buChar char="•"/>
                      </a:pPr>
                      <a:endParaRPr lang="en-GB" sz="1200" b="0" i="0" u="none" strike="noStrike" noProof="0">
                        <a:solidFill>
                          <a:srgbClr val="000000"/>
                        </a:solidFill>
                        <a:effectLst/>
                        <a:latin typeface="Calibri"/>
                      </a:endParaRPr>
                    </a:p>
                    <a:p>
                      <a:pPr marL="171450" lvl="0" indent="-171450" algn="ctr">
                        <a:buClr>
                          <a:srgbClr val="000000"/>
                        </a:buClr>
                        <a:buFont typeface="Arial,Sans-Serif"/>
                        <a:buChar char="•"/>
                      </a:pPr>
                      <a:endParaRPr lang="en-GB" sz="1200" b="0" i="0" u="none" strike="noStrike" noProof="0">
                        <a:solidFill>
                          <a:srgbClr val="000000"/>
                        </a:solidFill>
                        <a:effectLst/>
                        <a:latin typeface="Calibri"/>
                      </a:endParaRPr>
                    </a:p>
                    <a:p>
                      <a:pPr marL="0" lvl="0" indent="0" algn="ctr">
                        <a:buClr>
                          <a:srgbClr val="000000"/>
                        </a:buClr>
                        <a:buNone/>
                      </a:pPr>
                      <a:endParaRPr lang="en-GB" sz="1200" b="0" i="0" u="none" strike="noStrike" noProof="0">
                        <a:solidFill>
                          <a:srgbClr val="000000"/>
                        </a:solidFill>
                        <a:effectLst/>
                        <a:latin typeface="Calibri"/>
                      </a:endParaRPr>
                    </a:p>
                    <a:p>
                      <a:pPr marL="171450" lvl="0" indent="-171450" algn="ctr">
                        <a:buClr>
                          <a:srgbClr val="000000"/>
                        </a:buClr>
                        <a:buFont typeface="Calibri,Sans-Serif"/>
                        <a:buChar char="-"/>
                      </a:pPr>
                      <a:r>
                        <a:rPr lang="en-GB" sz="1200" b="0" i="0" u="none" strike="noStrike" noProof="0">
                          <a:solidFill>
                            <a:srgbClr val="000000"/>
                          </a:solidFill>
                          <a:effectLst/>
                          <a:latin typeface="Calibri"/>
                        </a:rPr>
                        <a:t>Write captions/ phrases that can be read by others. </a:t>
                      </a:r>
                    </a:p>
                    <a:p>
                      <a:pPr marL="171450" lvl="0" indent="-171450" algn="ctr">
                        <a:buClr>
                          <a:srgbClr val="000000"/>
                        </a:buClr>
                        <a:buFont typeface="Calibri,Sans-Serif"/>
                        <a:buChar char="-"/>
                      </a:pPr>
                      <a:r>
                        <a:rPr lang="en-GB" sz="1200" b="0" i="0" u="none" strike="noStrike" noProof="0">
                          <a:solidFill>
                            <a:srgbClr val="000000"/>
                          </a:solidFill>
                          <a:effectLst/>
                          <a:latin typeface="Calibri"/>
                        </a:rPr>
                        <a:t>Write sentences that can be read by others. </a:t>
                      </a:r>
                      <a:endParaRPr lang="en-US" sz="1200" b="0" i="0" u="none" strike="noStrike" noProof="0">
                        <a:solidFill>
                          <a:srgbClr val="000000"/>
                        </a:solidFill>
                        <a:effectLst/>
                        <a:latin typeface="Calibri"/>
                      </a:endParaRPr>
                    </a:p>
                    <a:p>
                      <a:pPr marL="171450" lvl="0" indent="-171450" algn="ctr">
                        <a:buClr>
                          <a:srgbClr val="000000"/>
                        </a:buClr>
                        <a:buFont typeface="Calibri,Sans-Serif"/>
                        <a:buChar char="-"/>
                      </a:pPr>
                      <a:endParaRPr lang="en-GB" sz="1200" b="0" i="0" u="none" strike="noStrike" noProof="0">
                        <a:solidFill>
                          <a:srgbClr val="000000"/>
                        </a:solidFill>
                        <a:effectLst/>
                        <a:latin typeface="Calibri"/>
                      </a:endParaRPr>
                    </a:p>
                    <a:p>
                      <a:pPr marL="0" lvl="0" indent="0" algn="ctr">
                        <a:buClr>
                          <a:srgbClr val="000000"/>
                        </a:buClr>
                        <a:buNone/>
                      </a:pPr>
                      <a:r>
                        <a:rPr lang="en-GB" sz="1200" b="0" i="0" u="none" strike="noStrike" noProof="0">
                          <a:solidFill>
                            <a:srgbClr val="000000"/>
                          </a:solidFill>
                          <a:effectLst/>
                          <a:latin typeface="Calibri"/>
                        </a:rPr>
                        <a:t>Implementation </a:t>
                      </a:r>
                      <a:endParaRPr lang="en-US" sz="1200" b="0" i="0" u="none" strike="noStrike" noProof="0">
                        <a:solidFill>
                          <a:srgbClr val="000000"/>
                        </a:solidFill>
                        <a:effectLst/>
                        <a:latin typeface="Calibri"/>
                      </a:endParaRPr>
                    </a:p>
                    <a:p>
                      <a:pPr marL="0" lvl="0" indent="0" algn="ctr">
                        <a:buClr>
                          <a:srgbClr val="000000"/>
                        </a:buClr>
                        <a:buNone/>
                      </a:pPr>
                      <a:r>
                        <a:rPr lang="en-GB" sz="1200" b="0" i="0" u="none" strike="noStrike" noProof="0">
                          <a:solidFill>
                            <a:srgbClr val="000000"/>
                          </a:solidFill>
                          <a:effectLst/>
                          <a:latin typeface="Calibri"/>
                        </a:rPr>
                        <a:t>-drawing club </a:t>
                      </a:r>
                      <a:endParaRPr lang="en-US" sz="1200" b="0" i="0" u="none" strike="noStrike" noProof="0">
                        <a:solidFill>
                          <a:srgbClr val="000000"/>
                        </a:solidFill>
                        <a:effectLst/>
                        <a:latin typeface="Calibri"/>
                      </a:endParaRPr>
                    </a:p>
                    <a:p>
                      <a:pPr marL="171450" lvl="0" indent="-171450" algn="ctr">
                        <a:buClr>
                          <a:srgbClr val="000000"/>
                        </a:buClr>
                        <a:buFont typeface="Calibri,Sans-Serif"/>
                        <a:buChar char="-"/>
                      </a:pPr>
                      <a:r>
                        <a:rPr lang="en-GB" sz="1200" b="0" i="0" u="none" strike="noStrike" noProof="0">
                          <a:solidFill>
                            <a:srgbClr val="000000"/>
                          </a:solidFill>
                          <a:effectLst/>
                          <a:latin typeface="Calibri"/>
                        </a:rPr>
                        <a:t>Talk for Writing. </a:t>
                      </a:r>
                      <a:endParaRPr lang="en-GB"/>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rowSpan="2" hMerge="1">
                  <a:txBody>
                    <a:bodyPr/>
                    <a:lstStyle/>
                    <a:p>
                      <a:pPr defTabSz="914400">
                        <a:tabLst/>
                        <a:defRPr/>
                      </a:pPr>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2358877">
                <a:tc>
                  <a:txBody>
                    <a:bodyPr/>
                    <a:lstStyle/>
                    <a:p>
                      <a:pPr marL="0" marR="0" lvl="0" indent="0" algn="ctr" rtl="0" eaLnBrk="1" fontAlgn="auto" latinLnBrk="0" hangingPunct="1">
                        <a:lnSpc>
                          <a:spcPct val="100000"/>
                        </a:lnSpc>
                        <a:spcBef>
                          <a:spcPts val="0"/>
                        </a:spcBef>
                        <a:spcAft>
                          <a:spcPts val="0"/>
                        </a:spcAft>
                        <a:buClrTx/>
                        <a:buSzTx/>
                        <a:buFontTx/>
                        <a:buNone/>
                      </a:pPr>
                      <a:r>
                        <a:rPr lang="en-GB" sz="2000" b="0" i="0" u="none" strike="noStrike" kern="1200" cap="none" spc="0" normalizeH="0" baseline="0" noProof="0">
                          <a:ln>
                            <a:noFill/>
                          </a:ln>
                          <a:solidFill>
                            <a:prstClr val="black"/>
                          </a:solidFill>
                          <a:effectLst/>
                          <a:uLnTx/>
                          <a:uFillTx/>
                          <a:latin typeface="Amatic SC"/>
                          <a:ea typeface="+mn-ea"/>
                          <a:cs typeface="Amatic SC"/>
                        </a:rPr>
                        <a:t>Writing </a:t>
                      </a:r>
                      <a:endParaRPr kumimoji="0" lang="en-GB" sz="2000" b="0" i="0" u="none" strike="noStrike" kern="1200" cap="none" spc="0" normalizeH="0" baseline="0" noProof="0">
                        <a:ln>
                          <a:noFill/>
                        </a:ln>
                        <a:solidFill>
                          <a:prstClr val="black"/>
                        </a:solidFill>
                        <a:effectLst/>
                        <a:uLnTx/>
                        <a:uFillTx/>
                        <a:latin typeface="Amatic SC"/>
                        <a:ea typeface="+mn-ea"/>
                        <a:cs typeface="Amatic SC"/>
                      </a:endParaRPr>
                    </a:p>
                    <a:p>
                      <a:pPr algn="ctr"/>
                      <a:endParaRPr lang="en-GB" sz="9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v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v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v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v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v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591162605"/>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74964" y="212195"/>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C6B63-6B59-D50E-8E58-891F579569E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7D53B3CC-A470-5BD8-1465-0CF4A5785DB8}"/>
              </a:ext>
            </a:extLst>
          </p:cNvPr>
          <p:cNvSpPr txBox="1">
            <a:spLocks/>
          </p:cNvSpPr>
          <p:nvPr/>
        </p:nvSpPr>
        <p:spPr>
          <a:xfrm>
            <a:off x="838200" y="-729842"/>
            <a:ext cx="8908915" cy="114813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latin typeface="Amatic SC"/>
                <a:cs typeface="Amatic SC"/>
              </a:rPr>
              <a:t>            Reception Long Term Plan – </a:t>
            </a:r>
            <a:r>
              <a:rPr lang="en-US" sz="2800" dirty="0" err="1">
                <a:latin typeface="Amatic SC"/>
                <a:cs typeface="Amatic SC"/>
              </a:rPr>
              <a:t>Maths</a:t>
            </a:r>
            <a:r>
              <a:rPr lang="en-US" sz="2800" dirty="0">
                <a:latin typeface="Amatic SC"/>
                <a:cs typeface="Amatic SC"/>
              </a:rPr>
              <a:t> and Mastering number</a:t>
            </a:r>
            <a:endParaRPr lang="en-GB" sz="2800" dirty="0">
              <a:latin typeface="Amatic SC" panose="00000500000000000000" pitchFamily="2" charset="-79"/>
              <a:cs typeface="Amatic SC" panose="00000500000000000000" pitchFamily="2" charset="-79"/>
            </a:endParaRPr>
          </a:p>
        </p:txBody>
      </p:sp>
      <p:pic>
        <p:nvPicPr>
          <p:cNvPr id="8" name="Picture 7">
            <a:extLst>
              <a:ext uri="{FF2B5EF4-FFF2-40B4-BE49-F238E27FC236}">
                <a16:creationId xmlns:a16="http://schemas.microsoft.com/office/drawing/2014/main" id="{391B1ABA-1345-FFE5-B363-F5F91C5579F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11119" y="286651"/>
            <a:ext cx="618138" cy="618138"/>
          </a:xfrm>
          <a:prstGeom prst="rect">
            <a:avLst/>
          </a:prstGeom>
        </p:spPr>
      </p:pic>
      <p:pic>
        <p:nvPicPr>
          <p:cNvPr id="2" name="Picture 1">
            <a:extLst>
              <a:ext uri="{FF2B5EF4-FFF2-40B4-BE49-F238E27FC236}">
                <a16:creationId xmlns:a16="http://schemas.microsoft.com/office/drawing/2014/main" id="{10912474-28B2-9176-E1EF-5009A5AD7959}"/>
              </a:ext>
            </a:extLst>
          </p:cNvPr>
          <p:cNvPicPr>
            <a:picLocks noChangeAspect="1"/>
          </p:cNvPicPr>
          <p:nvPr/>
        </p:nvPicPr>
        <p:blipFill>
          <a:blip r:embed="rId3"/>
          <a:stretch>
            <a:fillRect/>
          </a:stretch>
        </p:blipFill>
        <p:spPr>
          <a:xfrm>
            <a:off x="1609725" y="592773"/>
            <a:ext cx="8972550" cy="6200775"/>
          </a:xfrm>
          <a:prstGeom prst="rect">
            <a:avLst/>
          </a:prstGeom>
        </p:spPr>
      </p:pic>
    </p:spTree>
    <p:extLst>
      <p:ext uri="{BB962C8B-B14F-4D97-AF65-F5344CB8AC3E}">
        <p14:creationId xmlns:p14="http://schemas.microsoft.com/office/powerpoint/2010/main" val="40944330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27911-CFB6-D46F-1B59-0F0476BF94F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8733CF78-30D3-B034-B43E-AAA53B0C2FF1}"/>
              </a:ext>
            </a:extLst>
          </p:cNvPr>
          <p:cNvSpPr txBox="1">
            <a:spLocks/>
          </p:cNvSpPr>
          <p:nvPr/>
        </p:nvSpPr>
        <p:spPr>
          <a:xfrm>
            <a:off x="838200" y="-729842"/>
            <a:ext cx="8908915" cy="114813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a:latin typeface="Amatic SC"/>
                <a:cs typeface="Amatic SC"/>
              </a:rPr>
              <a:t>            Reception Long Term Plan</a:t>
            </a:r>
            <a:endParaRPr lang="en-GB" sz="2800">
              <a:latin typeface="Amatic SC" panose="00000500000000000000" pitchFamily="2" charset="-79"/>
              <a:cs typeface="Amatic SC" panose="00000500000000000000" pitchFamily="2" charset="-79"/>
            </a:endParaRPr>
          </a:p>
        </p:txBody>
      </p:sp>
      <p:pic>
        <p:nvPicPr>
          <p:cNvPr id="8" name="Picture 7">
            <a:extLst>
              <a:ext uri="{FF2B5EF4-FFF2-40B4-BE49-F238E27FC236}">
                <a16:creationId xmlns:a16="http://schemas.microsoft.com/office/drawing/2014/main" id="{B17F763B-64A9-FB6D-FF47-829BE4108BD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11119" y="286651"/>
            <a:ext cx="618138" cy="618138"/>
          </a:xfrm>
          <a:prstGeom prst="rect">
            <a:avLst/>
          </a:prstGeom>
        </p:spPr>
      </p:pic>
      <p:pic>
        <p:nvPicPr>
          <p:cNvPr id="3" name="Picture 2" descr="A white grid with black text&#10;&#10;AI-generated content may be incorrect.">
            <a:extLst>
              <a:ext uri="{FF2B5EF4-FFF2-40B4-BE49-F238E27FC236}">
                <a16:creationId xmlns:a16="http://schemas.microsoft.com/office/drawing/2014/main" id="{B7F5FF4F-6413-613C-0F72-1474CDA465D5}"/>
              </a:ext>
            </a:extLst>
          </p:cNvPr>
          <p:cNvPicPr>
            <a:picLocks noChangeAspect="1"/>
          </p:cNvPicPr>
          <p:nvPr/>
        </p:nvPicPr>
        <p:blipFill>
          <a:blip r:embed="rId3"/>
          <a:stretch>
            <a:fillRect/>
          </a:stretch>
        </p:blipFill>
        <p:spPr>
          <a:xfrm>
            <a:off x="1474028" y="905496"/>
            <a:ext cx="10491856" cy="5665441"/>
          </a:xfrm>
          <a:prstGeom prst="rect">
            <a:avLst/>
          </a:prstGeom>
        </p:spPr>
      </p:pic>
    </p:spTree>
    <p:extLst>
      <p:ext uri="{BB962C8B-B14F-4D97-AF65-F5344CB8AC3E}">
        <p14:creationId xmlns:p14="http://schemas.microsoft.com/office/powerpoint/2010/main" val="25329349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2"/>
            <a:ext cx="10515600" cy="108976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a:latin typeface="Amatic SC" panose="00000500000000000000" pitchFamily="2" charset="-79"/>
                <a:cs typeface="Amatic SC" panose="00000500000000000000" pitchFamily="2" charset="-79"/>
              </a:rPr>
              <a:t>Reception Long Term Plan 21-22 Cycle 1</a:t>
            </a:r>
            <a:endParaRPr lang="en-GB" sz="24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11790487"/>
              </p:ext>
            </p:extLst>
          </p:nvPr>
        </p:nvGraphicFramePr>
        <p:xfrm>
          <a:off x="348699" y="748"/>
          <a:ext cx="11643054" cy="6995535"/>
        </p:xfrm>
        <a:graphic>
          <a:graphicData uri="http://schemas.openxmlformats.org/drawingml/2006/table">
            <a:tbl>
              <a:tblPr firstRow="1" bandRow="1">
                <a:tableStyleId>{5C22544A-7EE6-4342-B048-85BDC9FD1C3A}</a:tableStyleId>
              </a:tblPr>
              <a:tblGrid>
                <a:gridCol w="1642708">
                  <a:extLst>
                    <a:ext uri="{9D8B030D-6E8A-4147-A177-3AD203B41FA5}">
                      <a16:colId xmlns:a16="http://schemas.microsoft.com/office/drawing/2014/main" val="385991600"/>
                    </a:ext>
                  </a:extLst>
                </a:gridCol>
                <a:gridCol w="1642708">
                  <a:extLst>
                    <a:ext uri="{9D8B030D-6E8A-4147-A177-3AD203B41FA5}">
                      <a16:colId xmlns:a16="http://schemas.microsoft.com/office/drawing/2014/main" val="2865123548"/>
                    </a:ext>
                  </a:extLst>
                </a:gridCol>
                <a:gridCol w="1642708">
                  <a:extLst>
                    <a:ext uri="{9D8B030D-6E8A-4147-A177-3AD203B41FA5}">
                      <a16:colId xmlns:a16="http://schemas.microsoft.com/office/drawing/2014/main" val="872926247"/>
                    </a:ext>
                  </a:extLst>
                </a:gridCol>
                <a:gridCol w="1434138">
                  <a:extLst>
                    <a:ext uri="{9D8B030D-6E8A-4147-A177-3AD203B41FA5}">
                      <a16:colId xmlns:a16="http://schemas.microsoft.com/office/drawing/2014/main" val="1315738151"/>
                    </a:ext>
                  </a:extLst>
                </a:gridCol>
                <a:gridCol w="208280">
                  <a:extLst>
                    <a:ext uri="{9D8B030D-6E8A-4147-A177-3AD203B41FA5}">
                      <a16:colId xmlns:a16="http://schemas.microsoft.com/office/drawing/2014/main" val="2573491699"/>
                    </a:ext>
                  </a:extLst>
                </a:gridCol>
                <a:gridCol w="1669938">
                  <a:extLst>
                    <a:ext uri="{9D8B030D-6E8A-4147-A177-3AD203B41FA5}">
                      <a16:colId xmlns:a16="http://schemas.microsoft.com/office/drawing/2014/main" val="3455126606"/>
                    </a:ext>
                  </a:extLst>
                </a:gridCol>
                <a:gridCol w="1642708">
                  <a:extLst>
                    <a:ext uri="{9D8B030D-6E8A-4147-A177-3AD203B41FA5}">
                      <a16:colId xmlns:a16="http://schemas.microsoft.com/office/drawing/2014/main" val="2335150482"/>
                    </a:ext>
                  </a:extLst>
                </a:gridCol>
                <a:gridCol w="1759866">
                  <a:extLst>
                    <a:ext uri="{9D8B030D-6E8A-4147-A177-3AD203B41FA5}">
                      <a16:colId xmlns:a16="http://schemas.microsoft.com/office/drawing/2014/main" val="4046203905"/>
                    </a:ext>
                  </a:extLst>
                </a:gridCol>
              </a:tblGrid>
              <a:tr h="469068">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a:cs typeface="Amatic SC"/>
                        </a:rPr>
                        <a:t>Term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800" dirty="0">
                          <a:solidFill>
                            <a:schemeClr val="bg1">
                              <a:lumMod val="50000"/>
                            </a:schemeClr>
                          </a:solidFill>
                          <a:latin typeface="Amatic SC"/>
                          <a:cs typeface="Amatic SC"/>
                        </a:rPr>
                        <a:t>Term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a:cs typeface="Amatic SC"/>
                        </a:rPr>
                        <a:t>Term 3 </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800" dirty="0">
                          <a:solidFill>
                            <a:schemeClr val="bg1">
                              <a:lumMod val="50000"/>
                            </a:schemeClr>
                          </a:solidFill>
                          <a:latin typeface="Amatic SC"/>
                          <a:cs typeface="Amatic SC"/>
                        </a:rPr>
                        <a:t>Term 4 </a:t>
                      </a:r>
                      <a:endParaRPr lang="en-GB" sz="1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8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a:cs typeface="Amatic SC"/>
                        </a:rPr>
                        <a:t>Term 5</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a:cs typeface="Amatic SC"/>
                        </a:rPr>
                        <a:t>Term 6</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677822">
                <a:tc>
                  <a:txBody>
                    <a:bodyPr/>
                    <a:lstStyle/>
                    <a:p>
                      <a:pPr algn="ctr"/>
                      <a:r>
                        <a:rPr lang="en-US" sz="2400" b="1" dirty="0">
                          <a:latin typeface="Amatic SC"/>
                          <a:cs typeface="Amatic SC"/>
                        </a:rPr>
                        <a:t>Understanding the world</a:t>
                      </a:r>
                    </a:p>
                    <a:p>
                      <a:pPr algn="ctr"/>
                      <a:endParaRPr lang="en-US" sz="1600" b="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lvl="0" algn="ctr">
                        <a:buNone/>
                      </a:pPr>
                      <a:r>
                        <a:rPr lang="en-US" sz="2000" b="1" dirty="0">
                          <a:solidFill>
                            <a:srgbClr val="7030A0"/>
                          </a:solidFill>
                          <a:latin typeface="Amatic SC"/>
                          <a:cs typeface="Amatic SC"/>
                        </a:rPr>
                        <a:t>Explorers </a:t>
                      </a:r>
                    </a:p>
                    <a:p>
                      <a:pPr lvl="0" algn="ctr">
                        <a:buNone/>
                      </a:pPr>
                      <a:r>
                        <a:rPr lang="en-US" sz="1050" dirty="0">
                          <a:solidFill>
                            <a:schemeClr val="tx1"/>
                          </a:solidFill>
                          <a:latin typeface="+mn-lt"/>
                          <a:cs typeface="Amatic SC"/>
                        </a:rPr>
                        <a:t>Exploring our classroom/ explore the school</a:t>
                      </a:r>
                      <a:endParaRPr lang="en-US" dirty="0"/>
                    </a:p>
                    <a:p>
                      <a:pPr lvl="0" algn="ctr">
                        <a:buNone/>
                      </a:pPr>
                      <a:r>
                        <a:rPr lang="en-US" sz="1050" dirty="0">
                          <a:solidFill>
                            <a:schemeClr val="tx1"/>
                          </a:solidFill>
                          <a:latin typeface="+mn-lt"/>
                          <a:cs typeface="Amatic SC"/>
                        </a:rPr>
                        <a:t>/ Friendship/ settling in/ assessment / building relationships/ Autumn / seasons </a:t>
                      </a:r>
                      <a:endParaRPr lang="en-US" sz="800" dirty="0"/>
                    </a:p>
                    <a:p>
                      <a:pPr lvl="0" algn="ctr">
                        <a:buNone/>
                      </a:pPr>
                      <a:endParaRPr lang="en-GB" sz="105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a:lnSpc>
                          <a:spcPct val="100000"/>
                        </a:lnSpc>
                        <a:spcBef>
                          <a:spcPts val="0"/>
                        </a:spcBef>
                        <a:spcAft>
                          <a:spcPts val="0"/>
                        </a:spcAft>
                        <a:buClrTx/>
                        <a:buSzTx/>
                        <a:buFontTx/>
                        <a:buNone/>
                      </a:pPr>
                      <a:r>
                        <a:rPr lang="en-US" sz="2000" b="1" i="0" u="none" strike="noStrike" kern="1200" cap="none" spc="0" normalizeH="0" baseline="0" noProof="0" dirty="0">
                          <a:ln>
                            <a:noFill/>
                          </a:ln>
                          <a:solidFill>
                            <a:srgbClr val="7030A0"/>
                          </a:solidFill>
                          <a:effectLst/>
                          <a:uLnTx/>
                          <a:uFillTx/>
                          <a:latin typeface="Amatic SC"/>
                          <a:ea typeface="+mn-ea"/>
                          <a:cs typeface="Amatic SC"/>
                        </a:rPr>
                        <a:t>Celebrations </a:t>
                      </a:r>
                    </a:p>
                    <a:p>
                      <a:pPr marL="0" marR="0" lvl="0" indent="0" algn="ctr" rtl="0">
                        <a:lnSpc>
                          <a:spcPct val="100000"/>
                        </a:lnSpc>
                        <a:spcBef>
                          <a:spcPts val="0"/>
                        </a:spcBef>
                        <a:spcAft>
                          <a:spcPts val="0"/>
                        </a:spcAft>
                        <a:buClrTx/>
                        <a:buSzTx/>
                        <a:buFontTx/>
                        <a:buNone/>
                      </a:pPr>
                      <a:r>
                        <a:rPr lang="en-GB" sz="1050" dirty="0">
                          <a:solidFill>
                            <a:schemeClr val="tx1"/>
                          </a:solidFill>
                          <a:latin typeface="+mn-lt"/>
                          <a:cs typeface="Amatic SC"/>
                        </a:rPr>
                        <a:t>Remembrance day/ Diwali/ fireworks/ Christmas</a:t>
                      </a:r>
                      <a:endParaRPr lang="en-GB" sz="1050" b="0" i="0" dirty="0">
                        <a:solidFill>
                          <a:srgbClr val="000000"/>
                        </a:solidFill>
                        <a:effectLst/>
                        <a:latin typeface="Segoe UI"/>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rtl="0">
                        <a:buNone/>
                      </a:pPr>
                      <a:r>
                        <a:rPr lang="en-GB" sz="1800" b="0" i="0" kern="1200" dirty="0">
                          <a:solidFill>
                            <a:schemeClr val="dk1"/>
                          </a:solidFill>
                          <a:effectLst/>
                          <a:latin typeface="+mn-lt"/>
                          <a:ea typeface="+mn-ea"/>
                          <a:cs typeface="+mn-cs"/>
                        </a:rPr>
                        <a:t> </a:t>
                      </a:r>
                      <a:r>
                        <a:rPr lang="en-GB" sz="1800" b="1" i="0" u="none" strike="noStrike" kern="1200" cap="none" spc="0" normalizeH="0" baseline="0" noProof="0" dirty="0">
                          <a:ln>
                            <a:noFill/>
                          </a:ln>
                          <a:solidFill>
                            <a:srgbClr val="7030A0"/>
                          </a:solidFill>
                          <a:effectLst/>
                          <a:uLnTx/>
                          <a:uFillTx/>
                          <a:latin typeface="Amatic SC"/>
                          <a:ea typeface="+mn-ea"/>
                          <a:cs typeface="Amatic SC"/>
                        </a:rPr>
                        <a:t>Dinosaurs</a:t>
                      </a:r>
                      <a:endParaRPr lang="en-GB" sz="1050" b="0" i="0" kern="1200" dirty="0">
                        <a:solidFill>
                          <a:schemeClr val="dk1"/>
                        </a:solidFill>
                        <a:effectLst/>
                        <a:latin typeface="Amatic SC"/>
                        <a:ea typeface="+mn-ea"/>
                        <a:cs typeface="Amatic SC"/>
                      </a:endParaRPr>
                    </a:p>
                    <a:p>
                      <a:pPr marL="0" marR="0" lvl="0" indent="0" algn="ctr" rtl="0">
                        <a:lnSpc>
                          <a:spcPct val="100000"/>
                        </a:lnSpc>
                        <a:spcBef>
                          <a:spcPts val="0"/>
                        </a:spcBef>
                        <a:spcAft>
                          <a:spcPts val="0"/>
                        </a:spcAft>
                        <a:buClrTx/>
                        <a:buSzTx/>
                        <a:buFontTx/>
                        <a:buNone/>
                      </a:pPr>
                      <a:r>
                        <a:rPr lang="en-GB" sz="1050" b="0" i="0" kern="1200" dirty="0">
                          <a:solidFill>
                            <a:schemeClr val="dk1"/>
                          </a:solidFill>
                          <a:effectLst/>
                          <a:latin typeface="+mn-lt"/>
                          <a:ea typeface="+mn-ea"/>
                          <a:cs typeface="+mn-cs"/>
                        </a:rPr>
                        <a:t> </a:t>
                      </a:r>
                      <a:r>
                        <a:rPr lang="en-GB" sz="1050" b="0" i="0" u="none" strike="noStrike" kern="1200" cap="none" spc="0" normalizeH="0" baseline="0" noProof="0" dirty="0">
                          <a:ln>
                            <a:noFill/>
                          </a:ln>
                          <a:solidFill>
                            <a:prstClr val="black"/>
                          </a:solidFill>
                          <a:effectLst/>
                          <a:uLnTx/>
                          <a:uFillTx/>
                          <a:latin typeface="+mn-lt"/>
                          <a:ea typeface="+mn-ea"/>
                          <a:cs typeface="Amatic SC"/>
                        </a:rPr>
                        <a:t>History/ UTW</a:t>
                      </a:r>
                      <a:endParaRPr lang="en-GB" sz="1050" b="0" i="0" u="none" strike="noStrike" kern="1200" cap="none" spc="0" normalizeH="0" baseline="0" noProof="0" dirty="0">
                        <a:ln>
                          <a:noFill/>
                        </a:ln>
                        <a:solidFill>
                          <a:srgbClr val="000000"/>
                        </a:solidFill>
                        <a:effectLst/>
                        <a:uLnTx/>
                        <a:uFillTx/>
                        <a:latin typeface="Segoe UI"/>
                        <a:ea typeface="+mn-ea"/>
                        <a:cs typeface="+mn-cs"/>
                      </a:endParaRPr>
                    </a:p>
                    <a:p>
                      <a:pPr lvl="0" algn="ctr" rtl="0">
                        <a:buNone/>
                      </a:pPr>
                      <a:endParaRPr lang="en-GB" sz="1050" b="0" i="0" kern="1200">
                        <a:solidFill>
                          <a:schemeClr val="dk1"/>
                        </a:solidFill>
                        <a:effectLst/>
                        <a:latin typeface="+mn-lt"/>
                        <a:ea typeface="+mn-ea"/>
                        <a:cs typeface="+mn-cs"/>
                      </a:endParaRPr>
                    </a:p>
                    <a:p>
                      <a:pPr lvl="0" algn="ctr">
                        <a:buNone/>
                      </a:pPr>
                      <a:endParaRPr lang="en-GB" sz="1050" b="0" i="0" kern="1200">
                        <a:solidFill>
                          <a:schemeClr val="dk1"/>
                        </a:solidFill>
                        <a:effectLst/>
                        <a:latin typeface="+mn-lt"/>
                        <a:ea typeface="+mn-ea"/>
                        <a:cs typeface="+mn-cs"/>
                      </a:endParaRPr>
                    </a:p>
                    <a:p>
                      <a:pPr lvl="0" algn="ctr">
                        <a:buNone/>
                      </a:pPr>
                      <a:endParaRPr lang="en-GB" sz="1050" b="0" i="0" kern="1200">
                        <a:solidFill>
                          <a:schemeClr val="dk1"/>
                        </a:solidFill>
                        <a:effectLst/>
                        <a:latin typeface="+mn-lt"/>
                        <a:ea typeface="+mn-ea"/>
                        <a:cs typeface="+mn-cs"/>
                      </a:endParaRPr>
                    </a:p>
                    <a:p>
                      <a:pPr lvl="0" algn="ctr">
                        <a:buNone/>
                      </a:pPr>
                      <a:endParaRPr lang="en-GB" sz="1050" b="0" i="0" kern="1200">
                        <a:solidFill>
                          <a:schemeClr val="dk1"/>
                        </a:solidFill>
                        <a:effectLst/>
                        <a:latin typeface="+mn-lt"/>
                        <a:ea typeface="+mn-ea"/>
                        <a:cs typeface="+mn-cs"/>
                      </a:endParaRPr>
                    </a:p>
                    <a:p>
                      <a:pPr lvl="0" algn="ctr">
                        <a:buNone/>
                      </a:pPr>
                      <a:endParaRPr lang="en-GB" sz="1050" b="0" i="0" kern="1200">
                        <a:solidFill>
                          <a:schemeClr val="dk1"/>
                        </a:solidFill>
                        <a:effectLst/>
                        <a:latin typeface="+mn-lt"/>
                        <a:ea typeface="+mn-ea"/>
                        <a:cs typeface="+mn-cs"/>
                      </a:endParaRPr>
                    </a:p>
                    <a:p>
                      <a:pPr lvl="0" algn="ctr">
                        <a:buNone/>
                      </a:pPr>
                      <a:endParaRPr lang="en-GB" sz="1050" b="0" i="0" kern="1200">
                        <a:solidFill>
                          <a:schemeClr val="dk1"/>
                        </a:solidFill>
                        <a:effectLst/>
                        <a:latin typeface="+mn-lt"/>
                        <a:ea typeface="+mn-ea"/>
                        <a:cs typeface="+mn-cs"/>
                      </a:endParaRPr>
                    </a:p>
                    <a:p>
                      <a:pPr lvl="0" algn="ctr">
                        <a:buNone/>
                      </a:pPr>
                      <a:endParaRPr lang="en-GB" sz="1050" b="0" i="0" kern="120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0" marR="0" lvl="0" indent="0" algn="ctr" rtl="0">
                        <a:lnSpc>
                          <a:spcPct val="100000"/>
                        </a:lnSpc>
                        <a:spcBef>
                          <a:spcPts val="0"/>
                        </a:spcBef>
                        <a:spcAft>
                          <a:spcPts val="0"/>
                        </a:spcAft>
                        <a:buClrTx/>
                        <a:buSzTx/>
                        <a:buFontTx/>
                        <a:buNone/>
                      </a:pPr>
                      <a:r>
                        <a:rPr lang="en-US" sz="1800" b="1" i="0" u="none" strike="noStrike" kern="1200" cap="none" spc="0" normalizeH="0" baseline="0" noProof="0" dirty="0">
                          <a:ln>
                            <a:noFill/>
                          </a:ln>
                          <a:solidFill>
                            <a:srgbClr val="7030A0"/>
                          </a:solidFill>
                          <a:effectLst/>
                          <a:uLnTx/>
                          <a:uFillTx/>
                          <a:latin typeface="Amatic SC"/>
                          <a:ea typeface="+mn-ea"/>
                          <a:cs typeface="Amatic SC"/>
                        </a:rPr>
                        <a:t>Plants and growth</a:t>
                      </a:r>
                    </a:p>
                    <a:p>
                      <a:pPr marL="0" marR="0" lvl="0" indent="0" algn="ctr" rtl="0">
                        <a:lnSpc>
                          <a:spcPct val="100000"/>
                        </a:lnSpc>
                        <a:spcBef>
                          <a:spcPts val="0"/>
                        </a:spcBef>
                        <a:spcAft>
                          <a:spcPts val="0"/>
                        </a:spcAft>
                        <a:buClrTx/>
                        <a:buSzTx/>
                        <a:buFontTx/>
                        <a:buNone/>
                      </a:pPr>
                      <a:r>
                        <a:rPr lang="en-GB" sz="1050" b="0" i="0" u="none" strike="noStrike" kern="1200" cap="none" spc="0" normalizeH="0" baseline="0" noProof="0" dirty="0">
                          <a:ln>
                            <a:noFill/>
                          </a:ln>
                          <a:solidFill>
                            <a:prstClr val="black"/>
                          </a:solidFill>
                          <a:effectLst/>
                          <a:uLnTx/>
                          <a:uFillTx/>
                          <a:latin typeface="+mn-lt"/>
                          <a:ea typeface="+mn-ea"/>
                          <a:cs typeface="Amatic SC"/>
                        </a:rPr>
                        <a:t>Nature studies </a:t>
                      </a:r>
                      <a:endParaRPr lang="en-GB" sz="1050" b="0" i="0" u="none" strike="noStrike" kern="1200" cap="none" spc="0" normalizeH="0" baseline="0" noProof="0" dirty="0">
                        <a:ln>
                          <a:noFill/>
                        </a:ln>
                        <a:solidFill>
                          <a:srgbClr val="000000"/>
                        </a:solidFill>
                        <a:effectLst/>
                        <a:uLnTx/>
                        <a:uFillTx/>
                        <a:latin typeface="Segoe UI"/>
                        <a:ea typeface="+mn-ea"/>
                        <a:cs typeface="+mn-cs"/>
                      </a:endParaRPr>
                    </a:p>
                    <a:p>
                      <a:pPr marL="0" marR="0" lvl="0" indent="0" algn="ctr" rtl="0">
                        <a:lnSpc>
                          <a:spcPct val="100000"/>
                        </a:lnSpc>
                        <a:spcBef>
                          <a:spcPts val="0"/>
                        </a:spcBef>
                        <a:spcAft>
                          <a:spcPts val="0"/>
                        </a:spcAft>
                        <a:buClrTx/>
                        <a:buSzTx/>
                        <a:buFontTx/>
                        <a:buNone/>
                      </a:pPr>
                      <a:endParaRPr lang="en-US" sz="1800" b="1" i="0" u="none" strike="noStrike" kern="1200" cap="none" spc="0" normalizeH="0" baseline="0" noProof="0">
                        <a:ln>
                          <a:noFill/>
                        </a:ln>
                        <a:solidFill>
                          <a:srgbClr val="7030A0"/>
                        </a:solidFill>
                        <a:effectLst/>
                        <a:uLnTx/>
                        <a:uFillTx/>
                        <a:latin typeface="Amatic SC"/>
                        <a:ea typeface="+mn-ea"/>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a:lnSpc>
                          <a:spcPct val="100000"/>
                        </a:lnSpc>
                        <a:spcBef>
                          <a:spcPts val="0"/>
                        </a:spcBef>
                        <a:spcAft>
                          <a:spcPts val="0"/>
                        </a:spcAft>
                        <a:buClrTx/>
                        <a:buSzTx/>
                        <a:buFontTx/>
                        <a:buNone/>
                      </a:pPr>
                      <a:endParaRPr lang="en-US" sz="1800" b="1" i="0" u="none" strike="noStrike" kern="1200" cap="none" spc="0" normalizeH="0" baseline="0" noProof="0">
                        <a:ln>
                          <a:noFill/>
                        </a:ln>
                        <a:solidFill>
                          <a:srgbClr val="7030A0"/>
                        </a:solidFill>
                        <a:effectLst/>
                        <a:uLnTx/>
                        <a:uFillTx/>
                        <a:latin typeface="Amatic SC"/>
                        <a:ea typeface="+mn-ea"/>
                        <a:cs typeface="Amatic SC"/>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a:lnSpc>
                          <a:spcPct val="100000"/>
                        </a:lnSpc>
                        <a:spcBef>
                          <a:spcPts val="0"/>
                        </a:spcBef>
                        <a:spcAft>
                          <a:spcPts val="0"/>
                        </a:spcAft>
                        <a:buClrTx/>
                        <a:buSzTx/>
                        <a:buFontTx/>
                        <a:buNone/>
                      </a:pPr>
                      <a:r>
                        <a:rPr lang="en-GB" sz="1800" b="1" i="0" u="none" strike="noStrike" kern="1200" cap="none" spc="0" normalizeH="0" baseline="0" noProof="0" dirty="0">
                          <a:ln>
                            <a:noFill/>
                          </a:ln>
                          <a:solidFill>
                            <a:srgbClr val="7030A0"/>
                          </a:solidFill>
                          <a:effectLst/>
                          <a:uLnTx/>
                          <a:uFillTx/>
                          <a:latin typeface="Amatic SC"/>
                          <a:ea typeface="+mn-ea"/>
                          <a:cs typeface="Amatic SC"/>
                        </a:rPr>
                        <a:t>Animals </a:t>
                      </a:r>
                      <a:endParaRPr lang="en-GB" sz="1800" b="0" i="0" kern="1200" dirty="0">
                        <a:solidFill>
                          <a:schemeClr val="dk1"/>
                        </a:solidFill>
                        <a:effectLst/>
                        <a:latin typeface="+mn-lt"/>
                        <a:ea typeface="+mn-ea"/>
                        <a:cs typeface="+mn-cs"/>
                      </a:endParaRPr>
                    </a:p>
                    <a:p>
                      <a:pPr marL="0" marR="0" lvl="0" indent="0" algn="ctr" rtl="0">
                        <a:lnSpc>
                          <a:spcPct val="100000"/>
                        </a:lnSpc>
                        <a:spcBef>
                          <a:spcPts val="0"/>
                        </a:spcBef>
                        <a:spcAft>
                          <a:spcPts val="0"/>
                        </a:spcAft>
                        <a:buClrTx/>
                        <a:buSzTx/>
                        <a:buFontTx/>
                        <a:buNone/>
                      </a:pPr>
                      <a:r>
                        <a:rPr lang="en-GB" sz="1050" b="0" i="0" u="none" strike="noStrike" kern="1200" cap="none" spc="0" normalizeH="0" baseline="0" noProof="0" dirty="0">
                          <a:ln>
                            <a:noFill/>
                          </a:ln>
                          <a:solidFill>
                            <a:prstClr val="black"/>
                          </a:solidFill>
                          <a:effectLst/>
                          <a:uLnTx/>
                          <a:uFillTx/>
                          <a:latin typeface="+mn-lt"/>
                          <a:ea typeface="+mn-ea"/>
                          <a:cs typeface="Amatic SC"/>
                        </a:rPr>
                        <a:t>Human bodies/ Animals and animal parts </a:t>
                      </a:r>
                      <a:endParaRPr lang="en-GB" sz="1050" b="0" i="0" u="none" strike="noStrike" kern="1200" cap="none" spc="0" normalizeH="0" baseline="0" noProof="0" dirty="0">
                        <a:ln>
                          <a:noFill/>
                        </a:ln>
                        <a:solidFill>
                          <a:srgbClr val="000000"/>
                        </a:solidFill>
                        <a:effectLst/>
                        <a:uLnTx/>
                        <a:uFillTx/>
                        <a:latin typeface="Segoe UI"/>
                        <a:ea typeface="+mn-ea"/>
                        <a:cs typeface="+mn-cs"/>
                      </a:endParaRPr>
                    </a:p>
                    <a:p>
                      <a:pPr lvl="0" algn="ctr">
                        <a:buNone/>
                      </a:pP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a:lnSpc>
                          <a:spcPct val="100000"/>
                        </a:lnSpc>
                        <a:spcBef>
                          <a:spcPts val="0"/>
                        </a:spcBef>
                        <a:spcAft>
                          <a:spcPts val="0"/>
                        </a:spcAft>
                        <a:buClrTx/>
                        <a:buSzTx/>
                        <a:buFontTx/>
                        <a:buNone/>
                      </a:pPr>
                      <a:r>
                        <a:rPr lang="en-US" sz="1800" b="1" i="0" u="none" strike="noStrike" kern="1200" cap="none" spc="0" normalizeH="0" baseline="0" noProof="0" dirty="0">
                          <a:ln>
                            <a:noFill/>
                          </a:ln>
                          <a:solidFill>
                            <a:srgbClr val="7030A0"/>
                          </a:solidFill>
                          <a:effectLst/>
                          <a:uLnTx/>
                          <a:uFillTx/>
                          <a:latin typeface="Amatic SC"/>
                          <a:ea typeface="+mn-ea"/>
                          <a:cs typeface="Amatic SC"/>
                        </a:rPr>
                        <a:t>Around THE world</a:t>
                      </a:r>
                    </a:p>
                    <a:p>
                      <a:pPr marL="0" marR="0" lvl="0" indent="0" algn="ctr" rtl="0">
                        <a:lnSpc>
                          <a:spcPct val="100000"/>
                        </a:lnSpc>
                        <a:spcBef>
                          <a:spcPts val="0"/>
                        </a:spcBef>
                        <a:spcAft>
                          <a:spcPts val="0"/>
                        </a:spcAft>
                        <a:buClrTx/>
                        <a:buSzTx/>
                        <a:buFontTx/>
                        <a:buNone/>
                      </a:pPr>
                      <a:r>
                        <a:rPr lang="en-GB" sz="1050" b="0" i="0" dirty="0">
                          <a:solidFill>
                            <a:srgbClr val="000000"/>
                          </a:solidFill>
                          <a:effectLst/>
                          <a:latin typeface="Segoe UI"/>
                        </a:rPr>
                        <a:t>History and Geography </a:t>
                      </a:r>
                    </a:p>
                    <a:p>
                      <a:pPr marL="0" marR="0" lvl="0" indent="0" algn="ctr">
                        <a:lnSpc>
                          <a:spcPct val="100000"/>
                        </a:lnSpc>
                        <a:spcBef>
                          <a:spcPts val="0"/>
                        </a:spcBef>
                        <a:spcAft>
                          <a:spcPts val="0"/>
                        </a:spcAft>
                        <a:buClrTx/>
                        <a:buSzTx/>
                        <a:buFontTx/>
                        <a:buNone/>
                      </a:pPr>
                      <a:r>
                        <a:rPr lang="en-GB" sz="1050" b="0" i="0" dirty="0">
                          <a:solidFill>
                            <a:srgbClr val="000000"/>
                          </a:solidFill>
                          <a:effectLst/>
                          <a:latin typeface="Segoe UI"/>
                        </a:rPr>
                        <a:t>Comparing holiday destinations (hot and cold)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1515452">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Past and present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rPr>
                        <a:t>Talk about the lives of the people around them and their roles in society</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Clr>
                          <a:srgbClr val="000000"/>
                        </a:buClr>
                        <a:buFont typeface="Arial,Sans-Serif"/>
                        <a:buChar char="•"/>
                      </a:pPr>
                      <a:r>
                        <a:rPr lang="en-GB" sz="900" b="0" i="0" u="none" strike="noStrike" noProof="0" dirty="0">
                          <a:solidFill>
                            <a:srgbClr val="000000"/>
                          </a:solidFill>
                          <a:effectLst/>
                          <a:latin typeface="Calibri"/>
                        </a:rPr>
                        <a:t>Know some similarities and differences between things in the past and now, drawing on their experiences and what has  been read in class</a:t>
                      </a:r>
                      <a:endParaRPr lang="en-US" sz="900" b="0" i="0" u="none" strike="noStrike" noProof="0" dirty="0">
                        <a:solidFill>
                          <a:srgbClr val="000000"/>
                        </a:solidFill>
                        <a:effectLst/>
                        <a:latin typeface="Calibri"/>
                      </a:endParaRPr>
                    </a:p>
                    <a:p>
                      <a:pPr marL="171450" lvl="0" indent="-171450" algn="ctr">
                        <a:lnSpc>
                          <a:spcPct val="100000"/>
                        </a:lnSpc>
                        <a:spcBef>
                          <a:spcPts val="0"/>
                        </a:spcBef>
                        <a:spcAft>
                          <a:spcPts val="0"/>
                        </a:spcAft>
                        <a:buClr>
                          <a:srgbClr val="000000"/>
                        </a:buClr>
                        <a:buFont typeface="Arial,Sans-Serif"/>
                        <a:buChar char="•"/>
                      </a:pPr>
                      <a:r>
                        <a:rPr lang="en-GB" sz="900" b="0" i="0" u="none" strike="noStrike" noProof="0" dirty="0">
                          <a:solidFill>
                            <a:srgbClr val="000000"/>
                          </a:solidFill>
                          <a:effectLst/>
                          <a:latin typeface="Calibri"/>
                        </a:rPr>
                        <a:t>Understand the past through settings, characters and events encountered in books, read in class and storytelling</a:t>
                      </a:r>
                      <a:endParaRPr lang="en-GB" sz="900" dirty="0"/>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gridSpan="2">
                  <a:txBody>
                    <a:bodyPr/>
                    <a:lstStyle/>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rPr>
                        <a:t>Know some</a:t>
                      </a:r>
                      <a:endParaRPr lang="en-US" sz="900" dirty="0"/>
                    </a:p>
                    <a:p>
                      <a:pPr marL="0" lvl="0" indent="0" algn="ctr">
                        <a:lnSpc>
                          <a:spcPct val="100000"/>
                        </a:lnSpc>
                        <a:spcBef>
                          <a:spcPts val="0"/>
                        </a:spcBef>
                        <a:spcAft>
                          <a:spcPts val="0"/>
                        </a:spcAft>
                        <a:buNone/>
                      </a:pPr>
                      <a:r>
                        <a:rPr lang="en-GB" sz="900" b="0" i="0" u="none" strike="noStrike" noProof="0" dirty="0">
                          <a:solidFill>
                            <a:srgbClr val="000000"/>
                          </a:solidFill>
                          <a:effectLst/>
                        </a:rPr>
                        <a:t> similarities and differences between things in the past and now, drawing on their experiences and what has  been read in class</a:t>
                      </a:r>
                    </a:p>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rPr>
                        <a:t>Understand the past through settings, characters and events encountered in books, read in class and storytelling</a:t>
                      </a:r>
                    </a:p>
                    <a:p>
                      <a:pPr marL="0" lvl="0" indent="0" algn="ctr">
                        <a:lnSpc>
                          <a:spcPct val="100000"/>
                        </a:lnSpc>
                        <a:spcBef>
                          <a:spcPts val="0"/>
                        </a:spcBef>
                        <a:spcAft>
                          <a:spcPts val="0"/>
                        </a:spcAft>
                        <a:buNone/>
                      </a:pPr>
                      <a:endParaRPr lang="en-GB" sz="900" b="0" i="0" u="none" strike="noStrike" noProof="0">
                        <a:solidFill>
                          <a:srgbClr val="000000"/>
                        </a:solidFill>
                        <a:effectLst/>
                      </a:endParaRPr>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lvl="0" indent="0" algn="ctr">
                        <a:lnSpc>
                          <a:spcPct val="100000"/>
                        </a:lnSpc>
                        <a:spcBef>
                          <a:spcPts val="0"/>
                        </a:spcBef>
                        <a:spcAft>
                          <a:spcPts val="0"/>
                        </a:spcAft>
                        <a:buNone/>
                      </a:pPr>
                      <a:endParaRPr lang="en-GB" sz="900" b="0" i="0" u="none" strike="noStrike" noProof="0">
                        <a:solidFill>
                          <a:srgbClr val="000000"/>
                        </a:solidFill>
                        <a:effectLst/>
                      </a:endParaRP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GB" sz="900" b="0" i="0" u="none" strike="noStrike" noProof="0" dirty="0">
                          <a:solidFill>
                            <a:srgbClr val="000000"/>
                          </a:solidFill>
                          <a:effectLst/>
                          <a:latin typeface="Calibri"/>
                        </a:rPr>
                        <a:t>Talk about the lives of the people around them and their roles in society</a:t>
                      </a:r>
                      <a:endParaRPr lang="en-US" sz="900" dirty="0"/>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latin typeface="Calibri"/>
                        </a:rPr>
                        <a:t>Know some</a:t>
                      </a:r>
                      <a:endParaRPr lang="en-US" sz="900" b="0" i="0" u="none" strike="noStrike" noProof="0" dirty="0">
                        <a:solidFill>
                          <a:srgbClr val="000000"/>
                        </a:solidFill>
                        <a:effectLst/>
                        <a:latin typeface="Calibri"/>
                      </a:endParaRPr>
                    </a:p>
                    <a:p>
                      <a:pPr marL="0" lvl="0" indent="0" algn="ctr">
                        <a:lnSpc>
                          <a:spcPct val="100000"/>
                        </a:lnSpc>
                        <a:spcBef>
                          <a:spcPts val="0"/>
                        </a:spcBef>
                        <a:spcAft>
                          <a:spcPts val="0"/>
                        </a:spcAft>
                        <a:buNone/>
                      </a:pPr>
                      <a:r>
                        <a:rPr lang="en-GB" sz="900" b="0" i="0" u="none" strike="noStrike" noProof="0" dirty="0">
                          <a:solidFill>
                            <a:srgbClr val="000000"/>
                          </a:solidFill>
                          <a:effectLst/>
                          <a:latin typeface="Calibri"/>
                        </a:rPr>
                        <a:t> similarities and differences between things in the past and now, drawing on their experiences and what has  been read in class</a:t>
                      </a:r>
                    </a:p>
                    <a:p>
                      <a:pPr marL="0" lvl="0" indent="0" algn="ctr">
                        <a:lnSpc>
                          <a:spcPct val="100000"/>
                        </a:lnSpc>
                        <a:spcBef>
                          <a:spcPts val="0"/>
                        </a:spcBef>
                        <a:spcAft>
                          <a:spcPts val="0"/>
                        </a:spcAft>
                        <a:buNone/>
                      </a:pPr>
                      <a:r>
                        <a:rPr lang="en-GB" sz="900" b="0" i="0" u="none" strike="noStrike" noProof="0" dirty="0">
                          <a:solidFill>
                            <a:srgbClr val="000000"/>
                          </a:solidFill>
                          <a:effectLst/>
                          <a:latin typeface="Calibri"/>
                        </a:rPr>
                        <a:t>*Understand the past through settings, characters and events encountered in books, read in class and storytelling</a:t>
                      </a:r>
                      <a:endParaRPr lang="en-GB" sz="900" dirty="0"/>
                    </a:p>
                  </a:txBody>
                  <a:tcPr marL="68580" marR="68580" marT="0" marB="0">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extLst>
                  <a:ext uri="{0D108BD9-81ED-4DB2-BD59-A6C34878D82A}">
                    <a16:rowId xmlns:a16="http://schemas.microsoft.com/office/drawing/2014/main" val="4045742332"/>
                  </a:ext>
                </a:extLst>
              </a:tr>
              <a:tr h="1695863">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People, culture and communities</a:t>
                      </a:r>
                    </a:p>
                    <a:p>
                      <a:pPr marL="0" lvl="0" indent="0" algn="ctr">
                        <a:lnSpc>
                          <a:spcPct val="100000"/>
                        </a:lnSpc>
                        <a:spcBef>
                          <a:spcPts val="0"/>
                        </a:spcBef>
                        <a:spcAft>
                          <a:spcPts val="0"/>
                        </a:spcAft>
                        <a:buNone/>
                      </a:pPr>
                      <a:r>
                        <a:rPr lang="en-US" sz="900" b="0" i="0" u="none" strike="noStrike" noProof="0" dirty="0">
                          <a:solidFill>
                            <a:srgbClr val="000000"/>
                          </a:solidFill>
                          <a:latin typeface="Calibri"/>
                        </a:rPr>
                        <a:t>Similarities and difference between life in this country and life in other countries, during on knowledge from stories, non-fiction texts and maps. Is covered through the year through celebrations of special days</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lvl="0" indent="-171450" algn="ctr">
                        <a:lnSpc>
                          <a:spcPct val="100000"/>
                        </a:lnSpc>
                        <a:spcBef>
                          <a:spcPts val="0"/>
                        </a:spcBef>
                        <a:spcAft>
                          <a:spcPts val="0"/>
                        </a:spcAft>
                        <a:buFont typeface="Arial"/>
                        <a:buChar char="•"/>
                      </a:pPr>
                      <a:r>
                        <a:rPr lang="en-US" sz="900" dirty="0"/>
                        <a:t>Describe their immediate environment using knowledge from observation, discussion, stories, non-fiction texts and maps. </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US" sz="900" dirty="0"/>
                        <a:t>Know some similarities and differences between different religious and cultural communities in this country, drawing on their experiences and what has been read in class. </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gridSpan="2">
                  <a:txBody>
                    <a:bodyPr/>
                    <a:lstStyle/>
                    <a:p>
                      <a:pPr marL="0" lvl="0" indent="0" algn="ctr">
                        <a:lnSpc>
                          <a:spcPct val="100000"/>
                        </a:lnSpc>
                        <a:spcBef>
                          <a:spcPts val="0"/>
                        </a:spcBef>
                        <a:spcAft>
                          <a:spcPts val="0"/>
                        </a:spcAft>
                        <a:buNone/>
                      </a:pPr>
                      <a:endParaRPr lang="en-GB" sz="1200" b="0" i="0" u="none" strike="noStrike" noProof="0">
                        <a:solidFill>
                          <a:srgbClr val="000000"/>
                        </a:solidFill>
                        <a:effectLst/>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a:txBody>
                    <a:bodyPr/>
                    <a:lstStyle/>
                    <a:p>
                      <a:pPr marL="0" lvl="0" indent="0" algn="ctr">
                        <a:lnSpc>
                          <a:spcPct val="100000"/>
                        </a:lnSpc>
                        <a:spcBef>
                          <a:spcPts val="0"/>
                        </a:spcBef>
                        <a:spcAft>
                          <a:spcPts val="0"/>
                        </a:spcAft>
                        <a:buNone/>
                      </a:pPr>
                      <a:r>
                        <a:rPr lang="en-US" sz="900" b="0" i="0" u="none" strike="noStrike" noProof="0" dirty="0">
                          <a:solidFill>
                            <a:srgbClr val="000000"/>
                          </a:solidFill>
                          <a:effectLst/>
                          <a:latin typeface="Calibri"/>
                        </a:rPr>
                        <a:t>Describe their immediate environment using knowledge from observation, discussion, stories, non- fiction texts and maps. </a:t>
                      </a:r>
                      <a:endParaRPr lang="en-US" dirty="0"/>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endParaRPr lang="en-GB" sz="1200" b="0" i="0" u="none" strike="noStrike" noProof="0">
                        <a:solidFill>
                          <a:srgbClr val="000000"/>
                        </a:solidFill>
                        <a:effectLst/>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US" sz="900" b="0" i="0" u="none" strike="noStrike" noProof="0" dirty="0">
                          <a:solidFill>
                            <a:srgbClr val="000000"/>
                          </a:solidFill>
                          <a:effectLst/>
                          <a:latin typeface="Calibri"/>
                        </a:rPr>
                        <a:t>Describe their immediate environment using knowledge from observation, discussion, stories, non- fiction texts and maps. </a:t>
                      </a:r>
                    </a:p>
                    <a:p>
                      <a:pPr marL="171450" lvl="0" indent="-171450" algn="ctr">
                        <a:lnSpc>
                          <a:spcPct val="100000"/>
                        </a:lnSpc>
                        <a:spcBef>
                          <a:spcPts val="0"/>
                        </a:spcBef>
                        <a:spcAft>
                          <a:spcPts val="0"/>
                        </a:spcAft>
                        <a:buFont typeface="Arial"/>
                        <a:buChar char="•"/>
                      </a:pPr>
                      <a:r>
                        <a:rPr lang="en-US" sz="900" b="0" i="0" u="none" strike="noStrike" noProof="0" dirty="0">
                          <a:solidFill>
                            <a:srgbClr val="000000"/>
                          </a:solidFill>
                          <a:effectLst/>
                          <a:latin typeface="Calibri"/>
                        </a:rPr>
                        <a:t>Explain some similarities and difference between life in this country and life in other countries, during on knowledge from stories, non-fiction texts and maps. </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extLst>
                  <a:ext uri="{0D108BD9-81ED-4DB2-BD59-A6C34878D82A}">
                    <a16:rowId xmlns:a16="http://schemas.microsoft.com/office/drawing/2014/main" val="230052493"/>
                  </a:ext>
                </a:extLst>
              </a:tr>
              <a:tr h="1389165">
                <a:tc>
                  <a:txBody>
                    <a:bodyPr/>
                    <a:lstStyle/>
                    <a:p>
                      <a:pPr marL="0" lvl="0" indent="0" algn="ctr">
                        <a:lnSpc>
                          <a:spcPct val="100000"/>
                        </a:lnSpc>
                        <a:spcBef>
                          <a:spcPts val="0"/>
                        </a:spcBef>
                        <a:spcAft>
                          <a:spcPts val="0"/>
                        </a:spcAft>
                        <a:buNone/>
                      </a:pPr>
                      <a:r>
                        <a:rPr lang="en-US" sz="1600" b="1" i="0" u="none" strike="noStrike" noProof="0" dirty="0">
                          <a:solidFill>
                            <a:srgbClr val="000000"/>
                          </a:solidFill>
                          <a:latin typeface="Amatic SC"/>
                        </a:rPr>
                        <a:t>The Natural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lgn="ctr">
                        <a:lnSpc>
                          <a:spcPct val="100000"/>
                        </a:lnSpc>
                        <a:spcBef>
                          <a:spcPts val="0"/>
                        </a:spcBef>
                        <a:spcAft>
                          <a:spcPts val="0"/>
                        </a:spcAft>
                        <a:buNone/>
                      </a:pPr>
                      <a:endParaRPr lang="en-GB" sz="1200" b="0" i="0" u="none" strike="noStrike" noProof="0">
                        <a:solidFill>
                          <a:srgbClr val="000000"/>
                        </a:solidFill>
                        <a:effectLst/>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lvl="0" indent="0" algn="ctr">
                        <a:lnSpc>
                          <a:spcPct val="100000"/>
                        </a:lnSpc>
                        <a:spcBef>
                          <a:spcPts val="0"/>
                        </a:spcBef>
                        <a:spcAft>
                          <a:spcPts val="0"/>
                        </a:spcAft>
                        <a:buNone/>
                      </a:pPr>
                      <a:endParaRPr lang="en-GB" sz="1200" b="0" i="0" u="none" strike="noStrike" noProof="0">
                        <a:solidFill>
                          <a:srgbClr val="000000"/>
                        </a:solidFill>
                        <a:effectLst/>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gridSpan="2">
                  <a:txBody>
                    <a:bodyPr/>
                    <a:lstStyle/>
                    <a:p>
                      <a:pPr marL="171450" lvl="0" indent="-171450" algn="ctr">
                        <a:lnSpc>
                          <a:spcPct val="100000"/>
                        </a:lnSpc>
                        <a:spcBef>
                          <a:spcPts val="0"/>
                        </a:spcBef>
                        <a:spcAft>
                          <a:spcPts val="0"/>
                        </a:spcAft>
                        <a:buClr>
                          <a:srgbClr val="000000"/>
                        </a:buClr>
                        <a:buFont typeface="Arial,Sans-Serif"/>
                        <a:buChar char="•"/>
                      </a:pPr>
                      <a:r>
                        <a:rPr lang="en-GB" sz="900" b="0" i="0" u="none" strike="noStrike" noProof="0" dirty="0">
                          <a:solidFill>
                            <a:srgbClr val="000000"/>
                          </a:solidFill>
                          <a:effectLst/>
                          <a:latin typeface="Calibri"/>
                        </a:rPr>
                        <a:t>Understand some important processes and changes in the natural world around them, including the seasons and changing states of matter. </a:t>
                      </a:r>
                      <a:endParaRPr lang="en-US" sz="900" b="0" i="0" u="none" strike="noStrike" noProof="0" dirty="0">
                        <a:solidFill>
                          <a:srgbClr val="000000"/>
                        </a:solidFill>
                        <a:effectLst/>
                        <a:latin typeface="Calibri"/>
                      </a:endParaRPr>
                    </a:p>
                    <a:p>
                      <a:pPr marL="0" lvl="0" indent="0" algn="ctr">
                        <a:lnSpc>
                          <a:spcPct val="100000"/>
                        </a:lnSpc>
                        <a:spcBef>
                          <a:spcPts val="0"/>
                        </a:spcBef>
                        <a:spcAft>
                          <a:spcPts val="0"/>
                        </a:spcAft>
                        <a:buNone/>
                      </a:pPr>
                      <a:endParaRPr lang="en-GB" sz="1200" b="0" i="0" u="none" strike="noStrike" noProof="0">
                        <a:solidFill>
                          <a:srgbClr val="000000"/>
                        </a:solidFill>
                        <a:effectLst/>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a:txBody>
                    <a:bodyPr/>
                    <a:lstStyle/>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rPr>
                        <a:t>Explore the natural world around them, making observations and drawing pictures of animals and plants. </a:t>
                      </a:r>
                    </a:p>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rPr>
                        <a:t>Understand some important processes and changes in the natural world around them, including the seasons and changing states of matter. </a:t>
                      </a:r>
                    </a:p>
                  </a:txBody>
                  <a:tcPr marL="68580" marR="6858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a:txBody>
                    <a:bodyPr/>
                    <a:lstStyle/>
                    <a:p>
                      <a:pPr marL="0" lvl="0" indent="0" algn="ctr">
                        <a:lnSpc>
                          <a:spcPct val="100000"/>
                        </a:lnSpc>
                        <a:spcBef>
                          <a:spcPts val="0"/>
                        </a:spcBef>
                        <a:spcAft>
                          <a:spcPts val="0"/>
                        </a:spcAft>
                        <a:buNone/>
                      </a:pPr>
                      <a:r>
                        <a:rPr lang="en-GB" sz="900" b="0" i="0" u="none" strike="noStrike" noProof="0" dirty="0">
                          <a:solidFill>
                            <a:srgbClr val="000000"/>
                          </a:solidFill>
                          <a:effectLst/>
                          <a:latin typeface="Calibri"/>
                        </a:rPr>
                        <a:t>Explore the natural world around them, making observations and drawing pictures of animals and plants. </a:t>
                      </a:r>
                    </a:p>
                    <a:p>
                      <a:pPr marL="0" lvl="0" indent="0" algn="ctr">
                        <a:lnSpc>
                          <a:spcPct val="100000"/>
                        </a:lnSpc>
                        <a:spcBef>
                          <a:spcPts val="0"/>
                        </a:spcBef>
                        <a:spcAft>
                          <a:spcPts val="0"/>
                        </a:spcAft>
                        <a:buNone/>
                      </a:pPr>
                      <a:endParaRPr lang="en-GB" sz="900" b="0" i="0" u="none" strike="noStrike" noProof="0">
                        <a:solidFill>
                          <a:srgbClr val="000000"/>
                        </a:solidFill>
                        <a:effectLst/>
                        <a:latin typeface="Calibri"/>
                      </a:endParaRP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171450" lvl="0" indent="-171450" algn="ctr">
                        <a:lnSpc>
                          <a:spcPct val="100000"/>
                        </a:lnSpc>
                        <a:spcBef>
                          <a:spcPts val="0"/>
                        </a:spcBef>
                        <a:spcAft>
                          <a:spcPts val="0"/>
                        </a:spcAft>
                        <a:buFont typeface="Arial"/>
                        <a:buChar char="•"/>
                      </a:pPr>
                      <a:r>
                        <a:rPr lang="en-GB" sz="900" b="0" i="0" u="none" strike="noStrike" noProof="0" dirty="0">
                          <a:solidFill>
                            <a:srgbClr val="000000"/>
                          </a:solidFill>
                          <a:effectLst/>
                        </a:rPr>
                        <a:t>Know some similarities and differences between the natural world around them and contrasting environments, drawing on their experiences and what has been read in class. </a:t>
                      </a:r>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extLst>
                  <a:ext uri="{0D108BD9-81ED-4DB2-BD59-A6C34878D82A}">
                    <a16:rowId xmlns:a16="http://schemas.microsoft.com/office/drawing/2014/main" val="30455965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38200" y="45719"/>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823802212"/>
              </p:ext>
            </p:extLst>
          </p:nvPr>
        </p:nvGraphicFramePr>
        <p:xfrm>
          <a:off x="366318" y="524472"/>
          <a:ext cx="11345046" cy="6268782"/>
        </p:xfrm>
        <a:graphic>
          <a:graphicData uri="http://schemas.openxmlformats.org/drawingml/2006/table">
            <a:tbl>
              <a:tblPr firstRow="1" bandRow="1">
                <a:tableStyleId>{5C22544A-7EE6-4342-B048-85BDC9FD1C3A}</a:tableStyleId>
              </a:tblPr>
              <a:tblGrid>
                <a:gridCol w="1620721">
                  <a:extLst>
                    <a:ext uri="{9D8B030D-6E8A-4147-A177-3AD203B41FA5}">
                      <a16:colId xmlns:a16="http://schemas.microsoft.com/office/drawing/2014/main" val="385991600"/>
                    </a:ext>
                  </a:extLst>
                </a:gridCol>
                <a:gridCol w="1620721">
                  <a:extLst>
                    <a:ext uri="{9D8B030D-6E8A-4147-A177-3AD203B41FA5}">
                      <a16:colId xmlns:a16="http://schemas.microsoft.com/office/drawing/2014/main" val="2865123548"/>
                    </a:ext>
                  </a:extLst>
                </a:gridCol>
                <a:gridCol w="1620721">
                  <a:extLst>
                    <a:ext uri="{9D8B030D-6E8A-4147-A177-3AD203B41FA5}">
                      <a16:colId xmlns:a16="http://schemas.microsoft.com/office/drawing/2014/main" val="872926247"/>
                    </a:ext>
                  </a:extLst>
                </a:gridCol>
                <a:gridCol w="1620721">
                  <a:extLst>
                    <a:ext uri="{9D8B030D-6E8A-4147-A177-3AD203B41FA5}">
                      <a16:colId xmlns:a16="http://schemas.microsoft.com/office/drawing/2014/main" val="1315738151"/>
                    </a:ext>
                  </a:extLst>
                </a:gridCol>
                <a:gridCol w="1513829">
                  <a:extLst>
                    <a:ext uri="{9D8B030D-6E8A-4147-A177-3AD203B41FA5}">
                      <a16:colId xmlns:a16="http://schemas.microsoft.com/office/drawing/2014/main" val="2709165749"/>
                    </a:ext>
                  </a:extLst>
                </a:gridCol>
                <a:gridCol w="1727612">
                  <a:extLst>
                    <a:ext uri="{9D8B030D-6E8A-4147-A177-3AD203B41FA5}">
                      <a16:colId xmlns:a16="http://schemas.microsoft.com/office/drawing/2014/main" val="2335150482"/>
                    </a:ext>
                  </a:extLst>
                </a:gridCol>
                <a:gridCol w="1620721">
                  <a:extLst>
                    <a:ext uri="{9D8B030D-6E8A-4147-A177-3AD203B41FA5}">
                      <a16:colId xmlns:a16="http://schemas.microsoft.com/office/drawing/2014/main" val="4046203905"/>
                    </a:ext>
                  </a:extLst>
                </a:gridCol>
              </a:tblGrid>
              <a:tr h="800562">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a:cs typeface="Amatic SC"/>
                        </a:rPr>
                        <a:t>Term 1</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a:cs typeface="Amatic SC"/>
                        </a:rPr>
                        <a:t>Term 2</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a:cs typeface="Amatic SC"/>
                        </a:rPr>
                        <a:t>Term 3</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a:cs typeface="Amatic SC"/>
                        </a:rPr>
                        <a:t>Term 4</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a:cs typeface="Amatic SC"/>
                        </a:rPr>
                        <a:t>Term 5</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a:cs typeface="Amatic SC"/>
                        </a:rPr>
                        <a:t>Term 6</a:t>
                      </a:r>
                      <a:endParaRPr lang="en-GB" sz="36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9418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matic SC"/>
                          <a:ea typeface="+mn-ea"/>
                          <a:cs typeface="Amatic SC"/>
                        </a:rPr>
                        <a:t>RE</a:t>
                      </a:r>
                    </a:p>
                    <a:p>
                      <a:pPr algn="ct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GB" sz="1400" dirty="0"/>
                        <a:t>The aim of RE in the foundation stage is essentially the same as that in other stages of a child’s education, namely, ‘to learn about and learn from religious and spiritual insights, beliefs and practices.’ During the foundation stage children begin to explore the world of religion in terms, for example, of special people, books, times, places and objects, and visiting places of worship.</a:t>
                      </a: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913014967"/>
                  </a:ext>
                </a:extLst>
              </a:tr>
              <a:tr h="2189778">
                <a:tc>
                  <a:txBody>
                    <a:bodyPr/>
                    <a:lstStyle/>
                    <a:p>
                      <a:pPr algn="ctr"/>
                      <a:endParaRPr lang="en-US" sz="2400" b="1">
                        <a:latin typeface="Amatic SC" panose="00000500000000000000" pitchFamily="2" charset="-79"/>
                        <a:cs typeface="Amatic SC" panose="00000500000000000000" pitchFamily="2" charset="-79"/>
                      </a:endParaRPr>
                    </a:p>
                    <a:p>
                      <a:pPr lvl="0" algn="ctr">
                        <a:buNone/>
                      </a:pPr>
                      <a:r>
                        <a:rPr lang="en-US" sz="2400" b="1" dirty="0">
                          <a:latin typeface="Amatic SC"/>
                          <a:cs typeface="Amatic SC"/>
                        </a:rPr>
                        <a:t>Discovery RE and Understanding Christianity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800" i="1" dirty="0"/>
                        <a:t>.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400"/>
                    </a:p>
                    <a:p>
                      <a:pPr lvl="0" algn="ctr">
                        <a:buNone/>
                      </a:pPr>
                      <a:r>
                        <a:rPr lang="en-GB" sz="1400" b="0" i="0" u="none" strike="noStrike" noProof="0" dirty="0">
                          <a:latin typeface="Calibri"/>
                        </a:rPr>
                        <a:t>DRE Theme: Special People Key Question: What makes people special? Religion: Christianity</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1400" b="0" i="0" u="none" strike="noStrike" noProof="0" dirty="0">
                          <a:latin typeface="Calibri"/>
                        </a:rPr>
                        <a:t>UC Concept: Incarnation Key Question: Why do Christians perform Nativity plays at Christmas Religion: Christianity</a:t>
                      </a:r>
                      <a:endParaRPr lang="en-US" dirty="0"/>
                    </a:p>
                    <a:p>
                      <a:pPr lvl="0" algn="ctr">
                        <a:buNone/>
                      </a:pPr>
                      <a:endParaRPr lang="en-GB" sz="14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1400" b="0" i="0" u="none" strike="noStrike" noProof="0" dirty="0">
                          <a:latin typeface="Calibri"/>
                        </a:rPr>
                        <a:t>UC Concept: Creation Key Question: Why is the word ‘God’ so important to Christians? Religion: Christianity</a:t>
                      </a:r>
                      <a:endParaRPr lang="en-US"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1400" b="0" i="0" u="none" strike="noStrike" noProof="0" dirty="0">
                          <a:latin typeface="Calibri"/>
                        </a:rPr>
                        <a:t>UC Concept: Salvation Key Question: Why do Christians put a cross in an Easter garden? Religion: Christianity</a:t>
                      </a:r>
                      <a:endParaRPr lang="en-US"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0000"/>
                        </a:lnSpc>
                        <a:spcBef>
                          <a:spcPts val="0"/>
                        </a:spcBef>
                        <a:spcAft>
                          <a:spcPts val="0"/>
                        </a:spcAft>
                        <a:buNone/>
                      </a:pPr>
                      <a:r>
                        <a:rPr lang="en-GB" sz="1400" b="0" i="0" u="none" strike="noStrike" kern="1200" cap="none" spc="0" normalizeH="0" baseline="0" noProof="0" dirty="0">
                          <a:ln>
                            <a:noFill/>
                          </a:ln>
                          <a:solidFill>
                            <a:prstClr val="black"/>
                          </a:solidFill>
                          <a:effectLst/>
                          <a:uLnTx/>
                          <a:uFillTx/>
                        </a:rPr>
                        <a:t>DRE Theme: Stories Key Question: What can we learn from stories? Religion: variety</a:t>
                      </a:r>
                      <a:endParaRPr lang="en-US"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a:lnSpc>
                          <a:spcPct val="100000"/>
                        </a:lnSpc>
                        <a:spcBef>
                          <a:spcPts val="0"/>
                        </a:spcBef>
                        <a:spcAft>
                          <a:spcPts val="0"/>
                        </a:spcAft>
                        <a:buNone/>
                      </a:pPr>
                      <a:r>
                        <a:rPr lang="en-GB" sz="1400" b="0" i="0" u="none" strike="noStrike" kern="1200" cap="none" spc="0" normalizeH="0" baseline="0" noProof="0" dirty="0">
                          <a:ln>
                            <a:noFill/>
                          </a:ln>
                          <a:solidFill>
                            <a:prstClr val="black"/>
                          </a:solidFill>
                          <a:effectLst/>
                          <a:uLnTx/>
                          <a:uFillTx/>
                        </a:rPr>
                        <a:t>DRE Theme: Special Places Key Question: What makes places special? Religion: variety</a:t>
                      </a:r>
                      <a:endParaRPr lang="en-US"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96924324"/>
                  </a:ext>
                </a:extLst>
              </a:tr>
              <a:tr h="759023">
                <a:tc>
                  <a:txBody>
                    <a:bodyPr/>
                    <a:lstStyle/>
                    <a:p>
                      <a:pPr marL="0" lvl="0" indent="0" algn="ctr">
                        <a:lnSpc>
                          <a:spcPct val="100000"/>
                        </a:lnSpc>
                        <a:spcBef>
                          <a:spcPts val="0"/>
                        </a:spcBef>
                        <a:spcAft>
                          <a:spcPts val="0"/>
                        </a:spcAft>
                        <a:buNone/>
                      </a:pPr>
                      <a:r>
                        <a:rPr lang="en-US" sz="2400" i="1" dirty="0"/>
                        <a:t>ELG</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gridSpan="6">
                  <a:txBody>
                    <a:bodyPr/>
                    <a:lstStyle/>
                    <a:p>
                      <a:pPr lvl="0" algn="ctr">
                        <a:buNone/>
                      </a:pPr>
                      <a:endParaRPr lang="en-US" sz="1200" b="0" i="0" u="none" strike="noStrike" noProof="0">
                        <a:solidFill>
                          <a:srgbClr val="000000"/>
                        </a:solidFill>
                        <a:latin typeface="Calibri"/>
                      </a:endParaRPr>
                    </a:p>
                    <a:p>
                      <a:pPr lvl="0" algn="ctr">
                        <a:buNone/>
                      </a:pPr>
                      <a:r>
                        <a:rPr lang="en-US" sz="1200" b="0" i="0" u="none" strike="noStrike" noProof="0" dirty="0">
                          <a:solidFill>
                            <a:srgbClr val="000000"/>
                          </a:solidFill>
                          <a:latin typeface="Calibri"/>
                        </a:rPr>
                        <a:t> * Know some similarities and differences between different religious and cultural communities in this country, drawing on their experiences and what has been read in class. </a:t>
                      </a:r>
                      <a:endParaRPr lang="en-US" sz="1200" dirty="0"/>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hMerge="1">
                  <a:txBody>
                    <a:bodyPr/>
                    <a:lstStyle/>
                    <a:p>
                      <a:endParaRPr lang="en-US"/>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US"/>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FFEFFF"/>
                    </a:solidFill>
                  </a:tcPr>
                </a:tc>
                <a:tc hMerge="1">
                  <a:txBody>
                    <a:bodyPr/>
                    <a:lstStyle/>
                    <a:p>
                      <a:endParaRPr lang="en-US"/>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tc hMerge="1">
                  <a:txBody>
                    <a:bodyPr/>
                    <a:lstStyle/>
                    <a:p>
                      <a:endParaRPr lang="en-US"/>
                    </a:p>
                  </a:txBody>
                  <a:tcPr marL="68580" marR="68580" marT="0" marB="0">
                    <a:lnL w="12700">
                      <a:solidFill>
                        <a:schemeClr val="tx1"/>
                      </a:solidFill>
                    </a:lnL>
                    <a:lnR w="12700">
                      <a:solidFill>
                        <a:schemeClr val="tx1"/>
                      </a:solidFill>
                    </a:lnR>
                    <a:lnT w="12700">
                      <a:solidFill>
                        <a:schemeClr val="tx1"/>
                      </a:solidFill>
                    </a:lnT>
                    <a:lnB w="12700">
                      <a:solidFill>
                        <a:schemeClr val="tx1"/>
                      </a:solidFill>
                    </a:lnB>
                    <a:solidFill>
                      <a:srgbClr val="E1FFFF"/>
                    </a:solidFill>
                  </a:tcPr>
                </a:tc>
                <a:extLst>
                  <a:ext uri="{0D108BD9-81ED-4DB2-BD59-A6C34878D82A}">
                    <a16:rowId xmlns:a16="http://schemas.microsoft.com/office/drawing/2014/main" val="3497148426"/>
                  </a:ext>
                </a:extLst>
              </a:tr>
              <a:tr h="15775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prstClr val="black"/>
                        </a:solidFill>
                        <a:effectLst/>
                        <a:uLnTx/>
                        <a:uFillTx/>
                        <a:latin typeface="Amatic SC" panose="00000500000000000000" pitchFamily="2" charset="-79"/>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matic SC"/>
                          <a:ea typeface="+mn-ea"/>
                          <a:cs typeface="Amatic SC"/>
                        </a:rPr>
                        <a:t>Special Days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Rosh Hashanah</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Yom Kippur</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Sukkot</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All Saints Day</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a:endParaRPr>
                    </a:p>
                    <a:p>
                      <a:endParaRPr lang="en-GB"/>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Diwali</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n-lt"/>
                          <a:ea typeface="Calibri"/>
                          <a:cs typeface="Amatic SC"/>
                        </a:rPr>
                        <a:t>Hanukkah</a:t>
                      </a:r>
                    </a:p>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Christmas</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1200" b="0" i="0" u="none" strike="noStrike" kern="1200" cap="none" spc="0" normalizeH="0" baseline="0" noProof="0" dirty="0">
                        <a:ln>
                          <a:noFill/>
                        </a:ln>
                        <a:solidFill>
                          <a:schemeClr val="dk1"/>
                        </a:solidFill>
                        <a:effectLst/>
                        <a:uLnTx/>
                        <a:uFillTx/>
                        <a:latin typeface="+mn-lt"/>
                        <a:ea typeface="Calibri"/>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chemeClr val="dk1"/>
                          </a:solidFill>
                          <a:effectLst/>
                          <a:uLnTx/>
                          <a:uFillTx/>
                          <a:latin typeface="+mn-lt"/>
                          <a:ea typeface="+mn-ea"/>
                          <a:cs typeface="+mn-cs"/>
                        </a:rPr>
                        <a:t>St Andrews day</a:t>
                      </a:r>
                      <a:endParaRPr kumimoji="0" lang="en-GB" sz="1000" b="0" i="0" u="none" strike="noStrike" kern="1200" cap="none" spc="0" normalizeH="0" baseline="0" noProof="0" dirty="0">
                        <a:ln>
                          <a:noFill/>
                        </a:ln>
                        <a:solidFill>
                          <a:prstClr val="black"/>
                        </a:solidFill>
                        <a:effectLst/>
                        <a:uLnTx/>
                        <a:uFillTx/>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Epiphany</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Ash Wednesday / Shrove Tuesday</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n-lt"/>
                          <a:ea typeface="Calibri"/>
                          <a:cs typeface="Amatic SC"/>
                        </a:rPr>
                        <a:t>St David’s Day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mn-lt"/>
                          <a:ea typeface="Calibri"/>
                          <a:cs typeface="Amatic SC"/>
                        </a:rPr>
                        <a:t>Shivaratri</a:t>
                      </a:r>
                    </a:p>
                    <a:p>
                      <a:pPr marL="0" marR="0" lvl="0" indent="0" algn="ctr" rtl="0" eaLnBrk="1" fontAlgn="auto" latinLnBrk="0" hangingPunct="1">
                        <a:lnSpc>
                          <a:spcPct val="100000"/>
                        </a:lnSpc>
                        <a:spcBef>
                          <a:spcPts val="0"/>
                        </a:spcBef>
                        <a:spcAft>
                          <a:spcPts val="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St Patricks day</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a:endParaRPr>
                    </a:p>
                    <a:p>
                      <a:endParaRPr lang="en-GB" sz="110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0"/>
                        </a:spcAft>
                        <a:buClrTx/>
                        <a:buSzTx/>
                        <a:buFontTx/>
                        <a:buNone/>
                      </a:pPr>
                      <a:r>
                        <a:rPr kumimoji="0" lang="en-US" sz="800" b="0" i="0" u="none" strike="noStrike" kern="1200" cap="none" spc="0" normalizeH="0" baseline="0" noProof="0" dirty="0">
                          <a:ln>
                            <a:noFill/>
                          </a:ln>
                          <a:solidFill>
                            <a:prstClr val="black"/>
                          </a:solidFill>
                          <a:effectLst/>
                          <a:uLnTx/>
                          <a:uFillTx/>
                          <a:latin typeface="+mn-lt"/>
                          <a:ea typeface="Calibri"/>
                          <a:cs typeface="Amatic SC"/>
                        </a:rPr>
                        <a:t>Holi</a:t>
                      </a:r>
                      <a:r>
                        <a:rPr lang="en-US"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US" sz="80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Calibri"/>
                          <a:cs typeface="Amatic SC"/>
                        </a:rPr>
                        <a:t>Palm Sunday</a:t>
                      </a:r>
                    </a:p>
                    <a:p>
                      <a:pPr marL="0" marR="0" lvl="0" indent="0" algn="ctr" rtl="0" eaLnBrk="1" fontAlgn="auto" latinLnBrk="0" hangingPunct="1">
                        <a:lnSpc>
                          <a:spcPct val="107000"/>
                        </a:lnSpc>
                        <a:spcBef>
                          <a:spcPts val="0"/>
                        </a:spcBef>
                        <a:spcAft>
                          <a:spcPts val="0"/>
                        </a:spcAft>
                        <a:buClrTx/>
                        <a:buSzTx/>
                        <a:buFontTx/>
                        <a:buNone/>
                      </a:pPr>
                      <a:r>
                        <a:rPr kumimoji="0" lang="en-US" sz="800" b="0" i="0" u="none" strike="noStrike" kern="1200" cap="none" spc="0" normalizeH="0" baseline="0" noProof="0" dirty="0">
                          <a:ln>
                            <a:noFill/>
                          </a:ln>
                          <a:solidFill>
                            <a:prstClr val="black"/>
                          </a:solidFill>
                          <a:effectLst/>
                          <a:uLnTx/>
                          <a:uFillTx/>
                          <a:latin typeface="+mn-lt"/>
                          <a:ea typeface="Calibri"/>
                          <a:cs typeface="Amatic SC"/>
                        </a:rPr>
                        <a:t>Passover</a:t>
                      </a:r>
                      <a:r>
                        <a:rPr lang="en-US"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US" sz="80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rtl="0" eaLnBrk="1" fontAlgn="auto" latinLnBrk="0" hangingPunct="1">
                        <a:lnSpc>
                          <a:spcPct val="107000"/>
                        </a:lnSpc>
                        <a:spcBef>
                          <a:spcPts val="0"/>
                        </a:spcBef>
                        <a:spcAft>
                          <a:spcPts val="0"/>
                        </a:spcAft>
                        <a:buClrTx/>
                        <a:buSzTx/>
                        <a:buFontTx/>
                        <a:buNone/>
                      </a:pPr>
                      <a:r>
                        <a:rPr kumimoji="0" lang="en-US" sz="800" b="0" i="0" u="none" strike="noStrike" kern="1200" cap="none" spc="0" normalizeH="0" baseline="0" noProof="0" dirty="0">
                          <a:ln>
                            <a:noFill/>
                          </a:ln>
                          <a:solidFill>
                            <a:prstClr val="black"/>
                          </a:solidFill>
                          <a:effectLst/>
                          <a:uLnTx/>
                          <a:uFillTx/>
                          <a:latin typeface="+mn-lt"/>
                          <a:ea typeface="Calibri"/>
                          <a:cs typeface="Amatic SC"/>
                        </a:rPr>
                        <a:t>Easter</a:t>
                      </a:r>
                      <a:r>
                        <a:rPr lang="en-US"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panose="00000500000000000000" pitchFamily="2" charset="-79"/>
                      </a:endParaRPr>
                    </a:p>
                    <a:p>
                      <a:pPr marL="0" marR="0" lvl="0" indent="0" algn="ctr" rtl="0" eaLnBrk="1" fontAlgn="auto" latinLnBrk="0" hangingPunct="1">
                        <a:lnSpc>
                          <a:spcPct val="107000"/>
                        </a:lnSpc>
                        <a:spcBef>
                          <a:spcPts val="0"/>
                        </a:spcBef>
                        <a:spcAft>
                          <a:spcPts val="800"/>
                        </a:spcAft>
                        <a:buClrTx/>
                        <a:buSzTx/>
                        <a:buFontTx/>
                        <a:buNone/>
                      </a:pPr>
                      <a:r>
                        <a:rPr kumimoji="0" lang="en-GB" sz="800" b="0" i="0" u="none" strike="noStrike" kern="1200" cap="none" spc="0" normalizeH="0" baseline="0" noProof="0" dirty="0">
                          <a:ln>
                            <a:noFill/>
                          </a:ln>
                          <a:solidFill>
                            <a:prstClr val="black"/>
                          </a:solidFill>
                          <a:effectLst/>
                          <a:uLnTx/>
                          <a:uFillTx/>
                          <a:latin typeface="+mn-lt"/>
                          <a:ea typeface="Calibri"/>
                          <a:cs typeface="Amatic SC"/>
                        </a:rPr>
                        <a:t>Start of Ramadan</a:t>
                      </a:r>
                      <a:r>
                        <a:rPr lang="en-GB"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GB" sz="80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defTabSz="914400" rtl="0" eaLnBrk="1" fontAlgn="auto" latinLnBrk="0" hangingPunct="1">
                        <a:lnSpc>
                          <a:spcPct val="107000"/>
                        </a:lnSpc>
                        <a:spcBef>
                          <a:spcPts val="0"/>
                        </a:spcBef>
                        <a:spcAft>
                          <a:spcPts val="800"/>
                        </a:spcAft>
                        <a:buClrTx/>
                        <a:buSzTx/>
                        <a:buFontTx/>
                        <a:buNone/>
                        <a:tabLst/>
                        <a:defRPr/>
                      </a:pPr>
                      <a:endParaRPr kumimoji="0" lang="en-GB" sz="800" b="0" i="0" u="none" strike="noStrike" kern="1200" cap="none" spc="0" normalizeH="0" baseline="0" noProof="0">
                        <a:ln>
                          <a:noFill/>
                        </a:ln>
                        <a:solidFill>
                          <a:prstClr val="black"/>
                        </a:solidFill>
                        <a:effectLst/>
                        <a:uLnTx/>
                        <a:uFillTx/>
                        <a:latin typeface="+mn-lt"/>
                        <a:ea typeface="Calibri" panose="020F0502020204030204" pitchFamily="34" charset="0"/>
                        <a:cs typeface="Amatic SC" panose="00000500000000000000" pitchFamily="2" charset="-79"/>
                      </a:endParaRPr>
                    </a:p>
                    <a:p>
                      <a:endParaRPr lang="en-GB"/>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Calibri"/>
                          <a:cs typeface="Amatic SC"/>
                        </a:rPr>
                        <a:t>Eid</a:t>
                      </a:r>
                    </a:p>
                    <a:p>
                      <a:pPr marL="0" marR="0" lvl="0" indent="0" algn="ctr" rtl="0" eaLnBrk="1" fontAlgn="auto" latinLnBrk="0" hangingPunct="1">
                        <a:lnSpc>
                          <a:spcPct val="100000"/>
                        </a:lnSpc>
                        <a:spcBef>
                          <a:spcPts val="0"/>
                        </a:spcBef>
                        <a:spcAft>
                          <a:spcPts val="0"/>
                        </a:spcAft>
                        <a:buClrTx/>
                        <a:buSzTx/>
                        <a:buFontTx/>
                        <a:buNone/>
                      </a:pPr>
                      <a:r>
                        <a:rPr kumimoji="0" lang="en-US" sz="800" b="0" i="0" u="none" strike="noStrike" kern="1200" cap="none" spc="0" normalizeH="0" baseline="0" noProof="0" dirty="0">
                          <a:ln>
                            <a:noFill/>
                          </a:ln>
                          <a:solidFill>
                            <a:prstClr val="black"/>
                          </a:solidFill>
                          <a:effectLst/>
                          <a:uLnTx/>
                          <a:uFillTx/>
                          <a:latin typeface="+mn-lt"/>
                          <a:ea typeface="Calibri"/>
                          <a:cs typeface="Amatic SC"/>
                        </a:rPr>
                        <a:t>Shavuot</a:t>
                      </a:r>
                      <a:r>
                        <a:rPr lang="en-US" sz="800" b="0" i="0" u="none" strike="noStrike" kern="1200" cap="none" spc="0" normalizeH="0" baseline="0" noProof="0" dirty="0">
                          <a:ln>
                            <a:noFill/>
                          </a:ln>
                          <a:solidFill>
                            <a:prstClr val="black"/>
                          </a:solidFill>
                          <a:effectLst/>
                          <a:uLnTx/>
                          <a:uFillTx/>
                          <a:latin typeface="+mn-lt"/>
                          <a:ea typeface="Calibri"/>
                          <a:cs typeface="Amatic SC"/>
                        </a:rPr>
                        <a:t> </a:t>
                      </a:r>
                      <a:endParaRPr kumimoji="0" lang="en-US" sz="800" b="0" i="0" u="none" strike="noStrike" kern="1200" cap="none" spc="0" normalizeH="0" baseline="0" noProof="0" dirty="0">
                        <a:ln>
                          <a:noFill/>
                        </a:ln>
                        <a:solidFill>
                          <a:prstClr val="black"/>
                        </a:solidFill>
                        <a:effectLst/>
                        <a:uLnTx/>
                        <a:uFillTx/>
                        <a:latin typeface="+mn-lt"/>
                        <a:ea typeface="Calibri"/>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Calibri"/>
                          <a:cs typeface="Amatic SC"/>
                        </a:rPr>
                        <a:t>St Georges day</a:t>
                      </a:r>
                      <a:endParaRPr kumimoji="0" lang="en-GB" sz="800" b="0" i="0" u="none" strike="noStrike" kern="1200" cap="none" spc="0" normalizeH="0" baseline="0" noProof="0">
                        <a:ln>
                          <a:noFill/>
                        </a:ln>
                        <a:solidFill>
                          <a:prstClr val="black"/>
                        </a:solidFill>
                        <a:effectLst/>
                        <a:uLnTx/>
                        <a:uFillTx/>
                        <a:latin typeface="+mn-lt"/>
                        <a:ea typeface="Calibri" panose="020F0502020204030204" pitchFamily="34" charset="0"/>
                        <a:cs typeface="Amatic SC"/>
                      </a:endParaRPr>
                    </a:p>
                    <a:p>
                      <a:pPr marL="0" marR="0" lvl="0" indent="0" algn="ctr">
                        <a:lnSpc>
                          <a:spcPct val="100000"/>
                        </a:lnSpc>
                        <a:spcBef>
                          <a:spcPts val="0"/>
                        </a:spcBef>
                        <a:spcAft>
                          <a:spcPts val="0"/>
                        </a:spcAft>
                        <a:buClrTx/>
                        <a:buSzTx/>
                        <a:buFontTx/>
                        <a:buNone/>
                      </a:pPr>
                      <a:r>
                        <a:rPr lang="en-US" sz="800" b="0" i="0" u="none" strike="noStrike" kern="1200" cap="none" spc="0" normalizeH="0" baseline="0" noProof="0" dirty="0">
                          <a:ln>
                            <a:noFill/>
                          </a:ln>
                          <a:solidFill>
                            <a:prstClr val="black"/>
                          </a:solidFill>
                          <a:effectLst/>
                          <a:uLnTx/>
                          <a:uFillTx/>
                          <a:latin typeface="+mn-lt"/>
                          <a:ea typeface="Calibri"/>
                          <a:cs typeface="Amatic SC"/>
                        </a:rPr>
                        <a:t>VE day </a:t>
                      </a:r>
                    </a:p>
                    <a:p>
                      <a:endParaRPr lang="en-GB"/>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endParaRPr lang="en-GB"/>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346187546"/>
                  </a:ext>
                </a:extLst>
              </a:tr>
            </a:tbl>
          </a:graphicData>
        </a:graphic>
      </p:graphicFrame>
      <p:pic>
        <p:nvPicPr>
          <p:cNvPr id="10" name="Picture 9"/>
          <p:cNvPicPr>
            <a:picLocks noChangeAspect="1"/>
          </p:cNvPicPr>
          <p:nvPr/>
        </p:nvPicPr>
        <p:blipFill>
          <a:blip r:embed="rId2"/>
          <a:stretch>
            <a:fillRect/>
          </a:stretch>
        </p:blipFill>
        <p:spPr>
          <a:xfrm>
            <a:off x="175098" y="116832"/>
            <a:ext cx="1770434" cy="957776"/>
          </a:xfrm>
          <a:prstGeom prst="rect">
            <a:avLst/>
          </a:prstGeom>
        </p:spPr>
      </p:pic>
      <p:pic>
        <p:nvPicPr>
          <p:cNvPr id="11" name="Picture 10"/>
          <p:cNvPicPr>
            <a:picLocks noChangeAspect="1"/>
          </p:cNvPicPr>
          <p:nvPr/>
        </p:nvPicPr>
        <p:blipFill>
          <a:blip r:embed="rId3"/>
          <a:stretch>
            <a:fillRect/>
          </a:stretch>
        </p:blipFill>
        <p:spPr>
          <a:xfrm>
            <a:off x="8317960" y="0"/>
            <a:ext cx="525487" cy="719132"/>
          </a:xfrm>
          <a:prstGeom prst="rect">
            <a:avLst/>
          </a:prstGeom>
        </p:spPr>
      </p:pic>
    </p:spTree>
    <p:extLst>
      <p:ext uri="{BB962C8B-B14F-4D97-AF65-F5344CB8AC3E}">
        <p14:creationId xmlns:p14="http://schemas.microsoft.com/office/powerpoint/2010/main" val="328407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16448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dirty="0">
                <a:latin typeface="Amatic SC" panose="00000500000000000000" pitchFamily="2" charset="-79"/>
                <a:cs typeface="Amatic SC" panose="00000500000000000000" pitchFamily="2" charset="-79"/>
              </a:rPr>
              <a:t>Reception Long Term Plan</a:t>
            </a:r>
            <a:endParaRPr lang="en-GB" sz="24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512897624"/>
              </p:ext>
            </p:extLst>
          </p:nvPr>
        </p:nvGraphicFramePr>
        <p:xfrm>
          <a:off x="123127" y="434644"/>
          <a:ext cx="11459357" cy="5820269"/>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37051">
                  <a:extLst>
                    <a:ext uri="{9D8B030D-6E8A-4147-A177-3AD203B41FA5}">
                      <a16:colId xmlns:a16="http://schemas.microsoft.com/office/drawing/2014/main" val="2865123548"/>
                    </a:ext>
                  </a:extLst>
                </a:gridCol>
                <a:gridCol w="1637051">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42048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a:cs typeface="Amatic SC"/>
                        </a:rPr>
                        <a:t>Term  1</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a:cs typeface="Amatic SC"/>
                        </a:rPr>
                        <a:t>term 2</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a:cs typeface="Amatic SC"/>
                        </a:rPr>
                        <a:t>Term 3</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a:cs typeface="Amatic SC"/>
                        </a:rPr>
                        <a:t>Term 4</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a:cs typeface="Amatic SC"/>
                        </a:rPr>
                        <a:t>Term 5</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a:cs typeface="Amatic SC"/>
                        </a:rPr>
                        <a:t>Term 6</a:t>
                      </a:r>
                      <a:endParaRPr lang="en-GB" sz="2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69426">
                <a:tc rowSpan="2">
                  <a:txBody>
                    <a:bodyPr/>
                    <a:lstStyle/>
                    <a:p>
                      <a:pPr algn="ctr"/>
                      <a:r>
                        <a:rPr lang="en-US" sz="2400" b="1" dirty="0">
                          <a:latin typeface="Amatic SC"/>
                          <a:cs typeface="Amatic SC"/>
                        </a:rPr>
                        <a:t>Expressive Arts and Design </a:t>
                      </a:r>
                      <a:endParaRPr lang="en-US" sz="2400" b="1" dirty="0">
                        <a:latin typeface="Amatic SC" panose="00000500000000000000" pitchFamily="2" charset="-79"/>
                        <a:cs typeface="Amatic SC" panose="00000500000000000000" pitchFamily="2" charset="-79"/>
                      </a:endParaRPr>
                    </a:p>
                    <a:p>
                      <a:pPr algn="ctr"/>
                      <a:endParaRPr lang="en-US" sz="2400" b="1">
                        <a:latin typeface="Amatic SC" panose="00000500000000000000" pitchFamily="2" charset="-79"/>
                        <a:cs typeface="Amatic SC" panose="00000500000000000000" pitchFamily="2" charset="-79"/>
                      </a:endParaRPr>
                    </a:p>
                    <a:p>
                      <a:pPr algn="ctr"/>
                      <a:r>
                        <a:rPr lang="en-US" sz="2400" b="1" dirty="0">
                          <a:latin typeface="Amatic SC"/>
                          <a:cs typeface="Amatic SC"/>
                        </a:rPr>
                        <a:t>Creating with</a:t>
                      </a:r>
                      <a:r>
                        <a:rPr lang="en-US" sz="2400" b="1" baseline="0" dirty="0">
                          <a:latin typeface="Amatic SC"/>
                          <a:cs typeface="Amatic SC"/>
                        </a:rPr>
                        <a:t> materials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800" i="1" dirty="0"/>
                        <a:t>. </a:t>
                      </a:r>
                    </a:p>
                    <a:p>
                      <a:pPr marL="0" marR="0" lvl="0" indent="0" algn="ctr" rtl="0">
                        <a:lnSpc>
                          <a:spcPct val="100000"/>
                        </a:lnSpc>
                        <a:spcBef>
                          <a:spcPts val="0"/>
                        </a:spcBef>
                        <a:spcAft>
                          <a:spcPts val="0"/>
                        </a:spcAft>
                        <a:buClrTx/>
                        <a:buSzTx/>
                        <a:buFontTx/>
                        <a:buNone/>
                      </a:pPr>
                      <a:r>
                        <a:rPr lang="en-US" sz="2400" b="1" i="0" u="none" strike="noStrike" kern="1200" cap="none" spc="0" normalizeH="0" baseline="0" noProof="0" dirty="0">
                          <a:ln>
                            <a:noFill/>
                          </a:ln>
                          <a:solidFill>
                            <a:prstClr val="black"/>
                          </a:solidFill>
                          <a:effectLst/>
                          <a:uLnTx/>
                          <a:uFillTx/>
                          <a:latin typeface="Amatic SC"/>
                          <a:ea typeface="+mn-ea"/>
                          <a:cs typeface="Amatic SC"/>
                        </a:rPr>
                        <a:t>Being imaginative and expressive</a:t>
                      </a:r>
                      <a:endParaRPr lang="en-GB" dirty="0"/>
                    </a:p>
                    <a:p>
                      <a:pPr marL="0" marR="0" lvl="0" indent="0" algn="ctr">
                        <a:lnSpc>
                          <a:spcPct val="100000"/>
                        </a:lnSpc>
                        <a:spcBef>
                          <a:spcPts val="0"/>
                        </a:spcBef>
                        <a:spcAft>
                          <a:spcPts val="0"/>
                        </a:spcAft>
                        <a:buClrTx/>
                        <a:buSzTx/>
                        <a:buFontTx/>
                        <a:buNone/>
                      </a:pPr>
                      <a:endParaRPr lang="en-US" sz="2400" b="1" i="0" u="none" strike="noStrike" kern="1200" cap="none" spc="0" normalizeH="0" baseline="0" noProof="0">
                        <a:ln>
                          <a:noFill/>
                        </a:ln>
                        <a:solidFill>
                          <a:prstClr val="black"/>
                        </a:solidFill>
                        <a:effectLst/>
                        <a:uLnTx/>
                        <a:uFillTx/>
                        <a:latin typeface="Amatic SC"/>
                        <a:ea typeface="+mn-ea"/>
                        <a:cs typeface="Amatic SC"/>
                      </a:endParaRPr>
                    </a:p>
                    <a:p>
                      <a:pPr marL="0" marR="0" lvl="0" indent="0" algn="ctr" rtl="0">
                        <a:lnSpc>
                          <a:spcPct val="100000"/>
                        </a:lnSpc>
                        <a:spcBef>
                          <a:spcPts val="0"/>
                        </a:spcBef>
                        <a:spcAft>
                          <a:spcPts val="0"/>
                        </a:spcAft>
                        <a:buClrTx/>
                        <a:buSzTx/>
                        <a:buFontTx/>
                        <a:buNone/>
                      </a:pPr>
                      <a:r>
                        <a:rPr lang="en-US" sz="1600" b="1" i="0" u="none" strike="noStrike" kern="1200" cap="none" spc="0" normalizeH="0" baseline="0" noProof="0" dirty="0">
                          <a:ln>
                            <a:noFill/>
                          </a:ln>
                          <a:solidFill>
                            <a:prstClr val="black"/>
                          </a:solidFill>
                          <a:effectLst/>
                          <a:uLnTx/>
                          <a:uFillTx/>
                          <a:latin typeface="Amatic SC"/>
                          <a:ea typeface="+mn-ea"/>
                          <a:cs typeface="Amatic SC"/>
                        </a:rPr>
                        <a:t>Music curriculum supported by Charanga scheme- weekly lesson</a:t>
                      </a:r>
                      <a:endParaRPr lang="en-GB" dirty="0"/>
                    </a:p>
                    <a:p>
                      <a:pPr marL="0" marR="0" lvl="0" indent="0" algn="ctr" rtl="0">
                        <a:lnSpc>
                          <a:spcPct val="100000"/>
                        </a:lnSpc>
                        <a:spcBef>
                          <a:spcPts val="0"/>
                        </a:spcBef>
                        <a:spcAft>
                          <a:spcPts val="0"/>
                        </a:spcAft>
                        <a:buClrTx/>
                        <a:buSzTx/>
                        <a:buFontTx/>
                        <a:buNone/>
                      </a:pPr>
                      <a:endParaRPr lang="en-GB" sz="800" b="0" i="1">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Invite musicians in to play music to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4722989">
                <a:tc vMerge="1">
                  <a:txBody>
                    <a:bodyPr/>
                    <a:lstStyle/>
                    <a:p>
                      <a:pPr algn="ctr"/>
                      <a:r>
                        <a:rPr lang="en-US" sz="2400" b="1">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gn="ctr" rtl="0" fontAlgn="base">
                        <a:buFont typeface="Arial"/>
                        <a:buChar char="•"/>
                      </a:pPr>
                      <a:endParaRPr lang="en-GB" sz="900" b="0" i="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Safley use and explore a variety of materials, tools and techniques, experimenting with colour and form. </a:t>
                      </a:r>
                    </a:p>
                    <a:p>
                      <a:pPr marL="171450" lvl="0" indent="-171450" algn="ctr">
                        <a:buFont typeface="Arial"/>
                        <a:buChar char="•"/>
                      </a:pPr>
                      <a:endParaRPr lang="en-GB" sz="900" b="0" i="0" dirty="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Explore primary colours </a:t>
                      </a: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Share their creations.</a:t>
                      </a:r>
                    </a:p>
                    <a:p>
                      <a:pPr marL="171450" lvl="0" indent="-171450" algn="ctr">
                        <a:buFont typeface="Arial"/>
                        <a:buChar char="•"/>
                      </a:pPr>
                      <a:endParaRPr lang="en-GB" sz="900" b="0" i="0" dirty="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Paint a portrait. </a:t>
                      </a:r>
                    </a:p>
                    <a:p>
                      <a:pPr marL="171450" lvl="0" indent="-171450" algn="ctr">
                        <a:buFont typeface="Arial"/>
                        <a:buChar char="•"/>
                      </a:pPr>
                      <a:r>
                        <a:rPr lang="en-GB" sz="900" b="0" i="0" dirty="0">
                          <a:solidFill>
                            <a:srgbClr val="000000"/>
                          </a:solidFill>
                          <a:effectLst/>
                          <a:latin typeface="Comic Sans MS"/>
                        </a:rPr>
                        <a:t>Firework paintings. </a:t>
                      </a: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Make use of props and materials when role playing characters in narratives and stories. </a:t>
                      </a: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Invent narratives and stories with peers and their teacher. </a:t>
                      </a: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Sing a range of well-known nursery rhymes and songs. </a:t>
                      </a: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r>
                        <a:rPr lang="en-GB" sz="900" b="0" i="0" dirty="0">
                          <a:solidFill>
                            <a:srgbClr val="000000"/>
                          </a:solidFill>
                          <a:effectLst/>
                          <a:latin typeface="Comic Sans MS"/>
                        </a:rPr>
                        <a:t>Perform songs, rhymes and poems with others and when appropriate try to move in time with the music. </a:t>
                      </a:r>
                    </a:p>
                    <a:p>
                      <a:pPr marL="171450" lvl="0" indent="-171450" algn="ctr">
                        <a:buFont typeface="Arial"/>
                        <a:buChar char="•"/>
                      </a:pPr>
                      <a:endParaRPr lang="en-GB" sz="900" b="0" i="0">
                        <a:solidFill>
                          <a:srgbClr val="000000"/>
                        </a:solidFill>
                        <a:effectLst/>
                        <a:latin typeface="Comic Sans MS"/>
                      </a:endParaRPr>
                    </a:p>
                    <a:p>
                      <a:pPr marL="0" lvl="0" indent="0" algn="ctr">
                        <a:buNone/>
                      </a:pPr>
                      <a:r>
                        <a:rPr lang="en-GB" sz="900" b="0" i="0" dirty="0">
                          <a:solidFill>
                            <a:srgbClr val="000000"/>
                          </a:solidFill>
                          <a:effectLst/>
                          <a:latin typeface="Comic Sans MS"/>
                        </a:rPr>
                        <a:t>Implementation </a:t>
                      </a:r>
                    </a:p>
                    <a:p>
                      <a:pPr marL="0" lvl="0" indent="0" algn="ctr">
                        <a:buNone/>
                      </a:pPr>
                      <a:r>
                        <a:rPr lang="en-GB" sz="900" b="0" i="0" dirty="0">
                          <a:solidFill>
                            <a:srgbClr val="000000"/>
                          </a:solidFill>
                          <a:effectLst/>
                          <a:latin typeface="Comic Sans MS"/>
                        </a:rPr>
                        <a:t>Drawing club</a:t>
                      </a:r>
                    </a:p>
                    <a:p>
                      <a:pPr marL="0" lvl="0" indent="0" algn="ctr">
                        <a:buNone/>
                      </a:pPr>
                      <a:r>
                        <a:rPr lang="en-GB" sz="900" b="0" i="0" dirty="0">
                          <a:solidFill>
                            <a:srgbClr val="000000"/>
                          </a:solidFill>
                          <a:effectLst/>
                          <a:latin typeface="Comic Sans MS"/>
                        </a:rPr>
                        <a:t>Poetry basket </a:t>
                      </a:r>
                    </a:p>
                    <a:p>
                      <a:pPr marL="0" lvl="0" indent="0" algn="ctr">
                        <a:buNone/>
                      </a:pPr>
                      <a:r>
                        <a:rPr lang="en-GB" sz="900" b="0" i="0" dirty="0">
                          <a:solidFill>
                            <a:srgbClr val="000000"/>
                          </a:solidFill>
                          <a:effectLst/>
                          <a:latin typeface="Comic Sans MS"/>
                        </a:rPr>
                        <a:t>Nursery rhymes and songs</a:t>
                      </a:r>
                    </a:p>
                    <a:p>
                      <a:pPr marL="0" lvl="0" indent="0" algn="ctr">
                        <a:buNone/>
                      </a:pPr>
                      <a:r>
                        <a:rPr lang="en-GB" sz="900" b="0" i="0" dirty="0">
                          <a:solidFill>
                            <a:srgbClr val="000000"/>
                          </a:solidFill>
                          <a:effectLst/>
                          <a:latin typeface="Comic Sans MS"/>
                        </a:rPr>
                        <a:t>Creation station </a:t>
                      </a:r>
                    </a:p>
                    <a:p>
                      <a:pPr marL="0" lvl="0" indent="0" algn="ctr">
                        <a:buNone/>
                      </a:pPr>
                      <a:r>
                        <a:rPr lang="en-GB" sz="900" b="0" i="0" dirty="0">
                          <a:solidFill>
                            <a:srgbClr val="000000"/>
                          </a:solidFill>
                          <a:effectLst/>
                          <a:latin typeface="Comic Sans MS"/>
                        </a:rPr>
                        <a:t>Movement breaks</a:t>
                      </a:r>
                    </a:p>
                    <a:p>
                      <a:pPr marL="0" lvl="0" indent="0" algn="ctr">
                        <a:buNone/>
                      </a:pPr>
                      <a:endParaRPr lang="en-GB" sz="900" b="0" i="0">
                        <a:solidFill>
                          <a:srgbClr val="000000"/>
                        </a:solidFill>
                        <a:effectLst/>
                        <a:latin typeface="Comic Sans MS"/>
                      </a:endParaRP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endParaRPr lang="en-GB" sz="900" b="0" i="0">
                        <a:solidFill>
                          <a:srgbClr val="000000"/>
                        </a:solidFill>
                        <a:effectLst/>
                        <a:latin typeface="Comic Sans MS"/>
                      </a:endParaRPr>
                    </a:p>
                    <a:p>
                      <a:pPr marL="171450" lvl="0" indent="-171450" algn="ctr">
                        <a:buFont typeface="Arial"/>
                        <a:buChar char="•"/>
                      </a:pPr>
                      <a:endParaRPr lang="en-GB" sz="900" b="0" i="0">
                        <a:solidFill>
                          <a:srgbClr val="000000"/>
                        </a:solidFill>
                        <a:effectLst/>
                        <a:latin typeface="Comic Sans M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lvl="0" algn="ctr">
                        <a:buNone/>
                      </a:pPr>
                      <a:endParaRPr lang="en-GB" sz="900" b="0" i="0" u="none" strike="noStrike" noProof="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*Safley use and explore a variety of materials, tools and techniques, experimenting with design and texture.</a:t>
                      </a:r>
                    </a:p>
                    <a:p>
                      <a:pPr lvl="0" algn="ctr">
                        <a:buNone/>
                      </a:pPr>
                      <a:endParaRPr lang="en-GB" sz="900" b="0" i="0" u="none" strike="noStrike" noProof="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Explore primary and secondary colours- Kandinsky. </a:t>
                      </a:r>
                    </a:p>
                    <a:p>
                      <a:pPr lvl="0" algn="ctr">
                        <a:buNone/>
                      </a:pPr>
                      <a:endParaRPr lang="en-GB" sz="900" b="0" i="0" u="none" strike="noStrike" noProof="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Paint a flower- Vincent Van Gogh</a:t>
                      </a:r>
                    </a:p>
                    <a:p>
                      <a:pPr lvl="0" algn="ctr">
                        <a:buNone/>
                      </a:pPr>
                      <a:endParaRPr lang="en-GB" sz="900" b="0" i="0" u="none" strike="noStrike" noProof="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Share their creations, explaining the process they have used. </a:t>
                      </a:r>
                    </a:p>
                    <a:p>
                      <a:pPr lvl="0" algn="ctr">
                        <a:buNone/>
                      </a:pPr>
                      <a:endParaRPr lang="en-GB" sz="900" b="0" i="0" u="none" strike="noStrike" noProof="0" dirty="0">
                        <a:solidFill>
                          <a:srgbClr val="000000"/>
                        </a:solidFill>
                        <a:effectLst/>
                        <a:latin typeface="Comic Sans MS"/>
                      </a:endParaRPr>
                    </a:p>
                    <a:p>
                      <a:pPr marL="171450" lvl="0" indent="-171450" algn="ctr">
                        <a:buClr>
                          <a:srgbClr val="000000"/>
                        </a:buClr>
                        <a:buFont typeface="Arial,Sans-Serif"/>
                        <a:buChar char="•"/>
                      </a:pPr>
                      <a:endParaRPr lang="en-GB" sz="900" b="0" i="0" u="none" strike="noStrike" noProof="0" dirty="0">
                        <a:solidFill>
                          <a:srgbClr val="000000"/>
                        </a:solidFill>
                        <a:effectLst/>
                        <a:latin typeface="Comic Sans MS"/>
                      </a:endParaRPr>
                    </a:p>
                    <a:p>
                      <a:pPr marL="171450" lvl="0" indent="-171450" algn="ctr">
                        <a:buClr>
                          <a:srgbClr val="000000"/>
                        </a:buClr>
                        <a:buFont typeface="Arial,Sans-Serif"/>
                        <a:buChar char="•"/>
                      </a:pPr>
                      <a:r>
                        <a:rPr lang="en-GB" sz="900" b="0" i="0" u="none" strike="noStrike" noProof="0" dirty="0">
                          <a:solidFill>
                            <a:srgbClr val="000000"/>
                          </a:solidFill>
                          <a:effectLst/>
                          <a:latin typeface="Comic Sans MS"/>
                        </a:rPr>
                        <a:t>Make use of props and materials when role playing characters in narratives and stories. </a:t>
                      </a:r>
                      <a:endParaRPr lang="en-US" sz="900" b="0" i="0" u="none" strike="noStrike" noProof="0" dirty="0">
                        <a:solidFill>
                          <a:srgbClr val="000000"/>
                        </a:solidFill>
                        <a:effectLst/>
                        <a:latin typeface="Comic Sans MS"/>
                      </a:endParaRPr>
                    </a:p>
                    <a:p>
                      <a:pPr marL="171450" lvl="0" indent="-171450" algn="ctr">
                        <a:buClr>
                          <a:srgbClr val="000000"/>
                        </a:buClr>
                        <a:buFont typeface="Arial,Sans-Serif"/>
                        <a:buChar char="•"/>
                      </a:pPr>
                      <a:endParaRPr lang="en-GB" sz="900" b="0" i="0" u="none" strike="noStrike" noProof="0" dirty="0">
                        <a:solidFill>
                          <a:srgbClr val="000000"/>
                        </a:solidFill>
                        <a:effectLst/>
                        <a:latin typeface="Comic Sans MS"/>
                      </a:endParaRPr>
                    </a:p>
                    <a:p>
                      <a:pPr lvl="0" algn="ctr">
                        <a:buNone/>
                      </a:pPr>
                      <a:endParaRPr lang="en-GB" sz="900" b="0" i="0" u="none" strike="noStrike" noProof="0" dirty="0">
                        <a:solidFill>
                          <a:srgbClr val="000000"/>
                        </a:solidFill>
                        <a:effectLst/>
                        <a:latin typeface="Comic Sans MS"/>
                      </a:endParaRPr>
                    </a:p>
                    <a:p>
                      <a:pPr marL="171450" lvl="0" indent="-171450" algn="ctr">
                        <a:buClr>
                          <a:srgbClr val="000000"/>
                        </a:buClr>
                        <a:buFont typeface="Arial,Sans-Serif"/>
                        <a:buChar char="•"/>
                      </a:pPr>
                      <a:endParaRPr lang="en-GB" sz="900" b="0" i="0" u="none" strike="noStrike" noProof="0" dirty="0">
                        <a:solidFill>
                          <a:srgbClr val="000000"/>
                        </a:solidFill>
                        <a:latin typeface="Comic Sans MS"/>
                      </a:endParaRPr>
                    </a:p>
                    <a:p>
                      <a:pPr marL="171450" lvl="0" indent="-171450" algn="ctr">
                        <a:buClr>
                          <a:srgbClr val="000000"/>
                        </a:buClr>
                        <a:buFont typeface="Arial,Sans-Serif"/>
                        <a:buChar char="•"/>
                      </a:pPr>
                      <a:r>
                        <a:rPr lang="en-GB" sz="900" b="0" i="0" u="none" strike="noStrike" noProof="0" dirty="0">
                          <a:solidFill>
                            <a:srgbClr val="000000"/>
                          </a:solidFill>
                          <a:latin typeface="Comic Sans MS"/>
                        </a:rPr>
                        <a:t>Invent and recount narratives and stories with peers and their teacher. </a:t>
                      </a:r>
                    </a:p>
                    <a:p>
                      <a:pPr marL="171450" lvl="0" indent="-171450" algn="ctr">
                        <a:buClr>
                          <a:srgbClr val="000000"/>
                        </a:buClr>
                        <a:buFont typeface="Arial,Sans-Serif"/>
                        <a:buChar char="•"/>
                      </a:pPr>
                      <a:endParaRPr lang="en-GB" sz="900" b="0" i="0" u="none" strike="noStrike" noProof="0" dirty="0">
                        <a:solidFill>
                          <a:srgbClr val="000000"/>
                        </a:solidFill>
                        <a:latin typeface="Comic Sans MS"/>
                      </a:endParaRPr>
                    </a:p>
                    <a:p>
                      <a:pPr marL="171450" lvl="0" indent="-171450" algn="ctr">
                        <a:buClr>
                          <a:srgbClr val="000000"/>
                        </a:buClr>
                        <a:buFont typeface="Arial,Sans-Serif"/>
                        <a:buChar char="•"/>
                      </a:pPr>
                      <a:r>
                        <a:rPr lang="en-GB" sz="900" b="0" i="0" u="none" strike="noStrike" noProof="0" dirty="0">
                          <a:solidFill>
                            <a:srgbClr val="000000"/>
                          </a:solidFill>
                          <a:latin typeface="Comic Sans MS"/>
                        </a:rPr>
                        <a:t>Perform songs, rhymes, poems and stories with others and when appropriate try to move in time with the music. </a:t>
                      </a:r>
                    </a:p>
                    <a:p>
                      <a:pPr marL="171450" lvl="0" indent="-171450" algn="ctr">
                        <a:buClr>
                          <a:srgbClr val="000000"/>
                        </a:buClr>
                        <a:buFont typeface="Arial,Sans-Serif"/>
                        <a:buChar char="•"/>
                      </a:pPr>
                      <a:endParaRPr lang="en-GB" sz="900" b="0" i="0" u="none" strike="noStrike" noProof="0" dirty="0">
                        <a:solidFill>
                          <a:srgbClr val="000000"/>
                        </a:solidFill>
                        <a:latin typeface="Comic Sans MS"/>
                      </a:endParaRPr>
                    </a:p>
                    <a:p>
                      <a:pPr marL="285750" lvl="0" indent="-285750" algn="ctr">
                        <a:buClr>
                          <a:srgbClr val="000000"/>
                        </a:buClr>
                        <a:buFont typeface="Arial"/>
                        <a:buChar char="•"/>
                      </a:pPr>
                      <a:r>
                        <a:rPr lang="en-GB" sz="900" b="0" i="0" u="none" strike="noStrike" noProof="0" dirty="0">
                          <a:solidFill>
                            <a:srgbClr val="000000"/>
                          </a:solidFill>
                          <a:latin typeface="Comic Sans MS"/>
                        </a:rPr>
                        <a:t>Implementation </a:t>
                      </a:r>
                      <a:endParaRPr lang="en-US" sz="900" b="0" i="0" u="none" strike="noStrike" noProof="0" dirty="0">
                        <a:solidFill>
                          <a:srgbClr val="000000"/>
                        </a:solidFill>
                        <a:latin typeface="Comic Sans MS"/>
                      </a:endParaRPr>
                    </a:p>
                    <a:p>
                      <a:pPr marL="285750" lvl="0" indent="-285750" algn="ctr">
                        <a:buClr>
                          <a:srgbClr val="000000"/>
                        </a:buClr>
                        <a:buFont typeface="Arial"/>
                        <a:buChar char="•"/>
                      </a:pPr>
                      <a:r>
                        <a:rPr lang="en-GB" sz="900" b="0" i="0" u="none" strike="noStrike" noProof="0" dirty="0">
                          <a:solidFill>
                            <a:srgbClr val="000000"/>
                          </a:solidFill>
                          <a:latin typeface="Comic Sans MS"/>
                        </a:rPr>
                        <a:t>Drawing club</a:t>
                      </a:r>
                      <a:endParaRPr lang="en-US" sz="900" b="0" i="0" u="none" strike="noStrike" noProof="0" dirty="0">
                        <a:solidFill>
                          <a:srgbClr val="000000"/>
                        </a:solidFill>
                        <a:latin typeface="Comic Sans MS"/>
                      </a:endParaRPr>
                    </a:p>
                    <a:p>
                      <a:pPr marL="285750" lvl="0" indent="-285750" algn="ctr">
                        <a:buClr>
                          <a:srgbClr val="000000"/>
                        </a:buClr>
                        <a:buFont typeface="Arial"/>
                        <a:buChar char="•"/>
                      </a:pPr>
                      <a:r>
                        <a:rPr lang="en-GB" sz="900" b="0" i="0" u="none" strike="noStrike" noProof="0" dirty="0">
                          <a:solidFill>
                            <a:srgbClr val="000000"/>
                          </a:solidFill>
                          <a:latin typeface="Comic Sans MS"/>
                        </a:rPr>
                        <a:t>Poetry basket </a:t>
                      </a:r>
                    </a:p>
                    <a:p>
                      <a:pPr marL="285750" lvl="0" indent="-285750" algn="ctr">
                        <a:buClr>
                          <a:srgbClr val="000000"/>
                        </a:buClr>
                        <a:buFont typeface="Arial"/>
                        <a:buChar char="•"/>
                      </a:pPr>
                      <a:r>
                        <a:rPr lang="en-GB" sz="900" b="0" i="0" u="none" strike="noStrike" noProof="0" dirty="0">
                          <a:solidFill>
                            <a:srgbClr val="000000"/>
                          </a:solidFill>
                          <a:latin typeface="Comic Sans MS"/>
                        </a:rPr>
                        <a:t>Nursery rhymes and songs</a:t>
                      </a:r>
                    </a:p>
                    <a:p>
                      <a:pPr marL="285750" lvl="0" indent="-285750" algn="ctr">
                        <a:buClr>
                          <a:srgbClr val="000000"/>
                        </a:buClr>
                        <a:buFont typeface="Arial"/>
                        <a:buChar char="•"/>
                      </a:pPr>
                      <a:r>
                        <a:rPr lang="en-GB" sz="900" b="0" i="0" u="none" strike="noStrike" noProof="0" dirty="0">
                          <a:solidFill>
                            <a:srgbClr val="000000"/>
                          </a:solidFill>
                          <a:latin typeface="Comic Sans MS"/>
                        </a:rPr>
                        <a:t>Creation station </a:t>
                      </a:r>
                    </a:p>
                    <a:p>
                      <a:pPr marL="285750" lvl="0" indent="-285750" algn="ctr">
                        <a:buClr>
                          <a:srgbClr val="000000"/>
                        </a:buClr>
                        <a:buFont typeface="Arial"/>
                        <a:buChar char="•"/>
                      </a:pPr>
                      <a:r>
                        <a:rPr lang="en-GB" sz="900" b="0" i="0" u="none" strike="noStrike" noProof="0" dirty="0">
                          <a:solidFill>
                            <a:srgbClr val="000000"/>
                          </a:solidFill>
                          <a:latin typeface="Comic Sans MS"/>
                        </a:rPr>
                        <a:t>Movement breaks</a:t>
                      </a:r>
                    </a:p>
                    <a:p>
                      <a:pPr marL="285750" lvl="0" indent="-285750" algn="ctr">
                        <a:buClr>
                          <a:srgbClr val="000000"/>
                        </a:buClr>
                        <a:buFont typeface="Arial"/>
                        <a:buChar char="•"/>
                      </a:pPr>
                      <a:r>
                        <a:rPr lang="en-GB" sz="900" b="0" i="0" u="none" strike="noStrike" noProof="0" dirty="0">
                          <a:solidFill>
                            <a:srgbClr val="000000"/>
                          </a:solidFill>
                          <a:latin typeface="Comic Sans MS"/>
                        </a:rPr>
                        <a:t>Helicopter stories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rtl="0" fontAlgn="base"/>
                      <a:endParaRPr lang="en-GB" sz="900" b="0" i="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Safley use and explore a variety of materials, tools and techniques, experimenting with colour, design, texture, form and function. </a:t>
                      </a:r>
                      <a:endParaRPr lang="en-GB" dirty="0"/>
                    </a:p>
                    <a:p>
                      <a:pPr lvl="0" algn="ctr">
                        <a:buNone/>
                      </a:pPr>
                      <a:endParaRPr lang="en-GB" sz="900" b="0" i="0" u="none" strike="noStrike" noProof="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Share their creations, explaining the process they have used. </a:t>
                      </a:r>
                    </a:p>
                    <a:p>
                      <a:pPr lvl="0" algn="ctr">
                        <a:buNone/>
                      </a:pPr>
                      <a:endParaRPr lang="en-GB" sz="900" b="0" i="0" u="none" strike="noStrike" noProof="0" dirty="0">
                        <a:solidFill>
                          <a:srgbClr val="000000"/>
                        </a:solidFill>
                        <a:effectLst/>
                        <a:latin typeface="Comic Sans MS"/>
                      </a:endParaRPr>
                    </a:p>
                    <a:p>
                      <a:pPr lvl="0" algn="ctr">
                        <a:buNone/>
                      </a:pPr>
                      <a:r>
                        <a:rPr lang="en-GB" sz="900" b="0" i="0" u="none" strike="noStrike" noProof="0" dirty="0">
                          <a:solidFill>
                            <a:srgbClr val="000000"/>
                          </a:solidFill>
                          <a:effectLst/>
                          <a:latin typeface="Comic Sans MS"/>
                        </a:rPr>
                        <a:t>Junk modelling. </a:t>
                      </a:r>
                    </a:p>
                    <a:p>
                      <a:pPr lvl="0" algn="ctr">
                        <a:buNone/>
                      </a:pPr>
                      <a:endParaRPr lang="en-GB" sz="900" b="0" i="0" u="none" strike="noStrike" noProof="0" dirty="0">
                        <a:solidFill>
                          <a:srgbClr val="000000"/>
                        </a:solidFill>
                        <a:effectLst/>
                        <a:latin typeface="Comic Sans MS"/>
                      </a:endParaRPr>
                    </a:p>
                    <a:p>
                      <a:pPr marL="0" lvl="0" indent="0" algn="ctr">
                        <a:lnSpc>
                          <a:spcPct val="100000"/>
                        </a:lnSpc>
                        <a:buNone/>
                      </a:pPr>
                      <a:r>
                        <a:rPr lang="en-GB" sz="900" b="0" i="0" u="none" strike="noStrike" baseline="0" noProof="0" dirty="0">
                          <a:solidFill>
                            <a:srgbClr val="000000"/>
                          </a:solidFill>
                          <a:effectLst/>
                          <a:latin typeface="Comic Sans MS"/>
                        </a:rPr>
                        <a:t>Make use of props and materials when role playing characters in narratives and stories. </a:t>
                      </a:r>
                    </a:p>
                    <a:p>
                      <a:pPr marL="0" lvl="0" indent="0" algn="ctr">
                        <a:lnSpc>
                          <a:spcPct val="100000"/>
                        </a:lnSpc>
                        <a:buNone/>
                      </a:pPr>
                      <a:endParaRPr lang="en-GB" sz="900" b="0" i="0" u="none" strike="noStrike" baseline="0" noProof="0" dirty="0">
                        <a:solidFill>
                          <a:srgbClr val="000000"/>
                        </a:solidFill>
                        <a:effectLst/>
                        <a:latin typeface="Comic Sans MS"/>
                      </a:endParaRPr>
                    </a:p>
                    <a:p>
                      <a:pPr marL="171450" lvl="0" indent="-171450" algn="ctr">
                        <a:buClr>
                          <a:srgbClr val="000000"/>
                        </a:buClr>
                        <a:buFont typeface="Arial,Sans-Serif"/>
                        <a:buChar char="•"/>
                      </a:pPr>
                      <a:endParaRPr lang="en-GB" sz="900" b="0" i="0" u="none" strike="noStrike" noProof="0" dirty="0">
                        <a:solidFill>
                          <a:srgbClr val="000000"/>
                        </a:solidFill>
                        <a:effectLst/>
                        <a:latin typeface="Comic Sans MS"/>
                      </a:endParaRPr>
                    </a:p>
                    <a:p>
                      <a:pPr marL="171450" lvl="0" indent="-171450" algn="ctr">
                        <a:buClr>
                          <a:srgbClr val="000000"/>
                        </a:buClr>
                        <a:buFont typeface="Arial,Sans-Serif"/>
                        <a:buChar char="•"/>
                      </a:pPr>
                      <a:r>
                        <a:rPr lang="en-GB" sz="900" b="0" i="0" u="none" strike="noStrike" noProof="0" dirty="0">
                          <a:solidFill>
                            <a:srgbClr val="000000"/>
                          </a:solidFill>
                          <a:effectLst/>
                          <a:latin typeface="Comic Sans MS"/>
                        </a:rPr>
                        <a:t>Invent, adapt and recount narratives and stories with peers and their Teacher. </a:t>
                      </a:r>
                    </a:p>
                    <a:p>
                      <a:pPr marL="171450" lvl="0" indent="-171450" algn="ctr">
                        <a:buClr>
                          <a:srgbClr val="000000"/>
                        </a:buClr>
                        <a:buFont typeface="Arial,Sans-Serif"/>
                        <a:buChar char="•"/>
                      </a:pPr>
                      <a:endParaRPr lang="en-GB" sz="900" b="0" i="0" u="none" strike="noStrike" noProof="0" dirty="0">
                        <a:solidFill>
                          <a:srgbClr val="000000"/>
                        </a:solidFill>
                        <a:effectLst/>
                        <a:latin typeface="Comic Sans MS"/>
                      </a:endParaRPr>
                    </a:p>
                    <a:p>
                      <a:pPr marL="171450" lvl="0" indent="-171450" algn="ctr">
                        <a:buClr>
                          <a:srgbClr val="000000"/>
                        </a:buClr>
                        <a:buFont typeface="Arial,Sans-Serif"/>
                        <a:buChar char="•"/>
                      </a:pPr>
                      <a:r>
                        <a:rPr lang="en-GB" sz="900" b="0" i="0" u="none" strike="noStrike" noProof="0" dirty="0">
                          <a:solidFill>
                            <a:srgbClr val="000000"/>
                          </a:solidFill>
                          <a:effectLst/>
                          <a:latin typeface="Comic Sans MS"/>
                        </a:rPr>
                        <a:t>Perform songs, rhymes, poems and stories with others and when appropriate try to move in time with the music. </a:t>
                      </a:r>
                    </a:p>
                    <a:p>
                      <a:pPr marL="171450" lvl="0" indent="-171450" algn="ctr">
                        <a:buClr>
                          <a:srgbClr val="000000"/>
                        </a:buClr>
                        <a:buFont typeface="Arial,Sans-Serif"/>
                        <a:buChar char="•"/>
                      </a:pPr>
                      <a:endParaRPr lang="en-GB" sz="900" b="0" i="0" u="none" strike="noStrike" noProof="0" dirty="0">
                        <a:solidFill>
                          <a:srgbClr val="000000"/>
                        </a:solidFill>
                        <a:effectLst/>
                        <a:latin typeface="Comic Sans MS"/>
                      </a:endParaRPr>
                    </a:p>
                    <a:p>
                      <a:pPr marL="171450" lvl="0" indent="-171450" algn="ctr">
                        <a:buClr>
                          <a:srgbClr val="000000"/>
                        </a:buClr>
                        <a:buFont typeface="Arial,Sans-Serif"/>
                        <a:buChar char="•"/>
                      </a:pPr>
                      <a:endParaRPr lang="en-GB"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Implementation </a:t>
                      </a:r>
                      <a:endParaRPr lang="en-US"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Drawing club</a:t>
                      </a:r>
                      <a:endParaRPr lang="en-US"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Poetry basket </a:t>
                      </a:r>
                      <a:endParaRPr lang="en-US"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Nursery rhymes and songs</a:t>
                      </a:r>
                      <a:endParaRPr lang="en-US"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Creation station </a:t>
                      </a:r>
                      <a:endParaRPr lang="en-US"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Movement breaks</a:t>
                      </a:r>
                      <a:endParaRPr lang="en-US" sz="900" b="0" i="0" u="none" strike="noStrike" noProof="0" dirty="0">
                        <a:solidFill>
                          <a:srgbClr val="000000"/>
                        </a:solidFill>
                        <a:effectLst/>
                        <a:latin typeface="Comic Sans MS"/>
                      </a:endParaRPr>
                    </a:p>
                    <a:p>
                      <a:pPr marL="285750" lvl="0" indent="-285750" algn="ctr">
                        <a:buClr>
                          <a:srgbClr val="000000"/>
                        </a:buClr>
                        <a:buFont typeface="Arial,Sans-Serif"/>
                        <a:buChar char="•"/>
                      </a:pPr>
                      <a:r>
                        <a:rPr lang="en-GB" sz="900" b="0" i="0" u="none" strike="noStrike" noProof="0" dirty="0">
                          <a:solidFill>
                            <a:srgbClr val="000000"/>
                          </a:solidFill>
                          <a:effectLst/>
                          <a:latin typeface="Comic Sans MS"/>
                        </a:rPr>
                        <a:t>Helicopter stories </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US"/>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957" y="3100102"/>
            <a:ext cx="448283" cy="44828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353800" y="5324284"/>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09509" y="136190"/>
            <a:ext cx="809440" cy="809440"/>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1964081" y="125561"/>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840553" y="121160"/>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21920194"/>
              </p:ext>
            </p:extLst>
          </p:nvPr>
        </p:nvGraphicFramePr>
        <p:xfrm>
          <a:off x="366318" y="524472"/>
          <a:ext cx="11459364" cy="158496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529083">
                  <a:extLst>
                    <a:ext uri="{9D8B030D-6E8A-4147-A177-3AD203B41FA5}">
                      <a16:colId xmlns:a16="http://schemas.microsoft.com/office/drawing/2014/main" val="2709165749"/>
                    </a:ext>
                  </a:extLst>
                </a:gridCol>
                <a:gridCol w="1745021">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Term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Term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Term 3</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Term 4</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Term 5</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Term 6</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0">
                <a:tc>
                  <a:txBody>
                    <a:bodyPr/>
                    <a:lstStyle/>
                    <a:p>
                      <a:pPr lvl="0" algn="ctr">
                        <a:buNone/>
                      </a:pPr>
                      <a:r>
                        <a:rPr lang="en-US" sz="2400" b="0" i="0" u="none" strike="noStrike" noProof="0">
                          <a:solidFill>
                            <a:srgbClr val="000000"/>
                          </a:solidFill>
                          <a:latin typeface="aromatic sc bold"/>
                        </a:rPr>
                        <a:t>E-safety</a:t>
                      </a:r>
                    </a:p>
                    <a:p>
                      <a:pPr lvl="0" algn="ctr">
                        <a:buNone/>
                      </a:pPr>
                      <a:r>
                        <a:rPr lang="en-US" sz="1600" b="0" i="0" u="none" strike="noStrike" noProof="0">
                          <a:solidFill>
                            <a:srgbClr val="000000"/>
                          </a:solidFill>
                          <a:latin typeface="aromatic sc bold"/>
                        </a:rPr>
                        <a:t>Project Evolve</a:t>
                      </a:r>
                    </a:p>
                    <a:p>
                      <a:pPr marL="0" marR="0" lvl="0" indent="0" algn="ctr" rtl="0" eaLnBrk="1" fontAlgn="auto" latinLnBrk="0" hangingPunct="1">
                        <a:lnSpc>
                          <a:spcPct val="100000"/>
                        </a:lnSpc>
                        <a:spcBef>
                          <a:spcPts val="0"/>
                        </a:spcBef>
                        <a:spcAft>
                          <a:spcPts val="0"/>
                        </a:spcAft>
                        <a:buClrTx/>
                        <a:buSzTx/>
                        <a:buFontTx/>
                        <a:buNone/>
                      </a:pPr>
                      <a:endParaRPr lang="en-GB" sz="800">
                        <a:solidFill>
                          <a:schemeClr val="tx1"/>
                        </a:solidFill>
                        <a:latin typeface="+mn-lt"/>
                      </a:endParaRPr>
                    </a:p>
                    <a:p>
                      <a:pPr marL="0" marR="0" lvl="0" indent="0" algn="ctr" rtl="0" eaLnBrk="1" fontAlgn="auto" latinLnBrk="0" hangingPunct="1">
                        <a:lnSpc>
                          <a:spcPct val="100000"/>
                        </a:lnSpc>
                        <a:spcBef>
                          <a:spcPts val="0"/>
                        </a:spcBef>
                        <a:spcAft>
                          <a:spcPts val="0"/>
                        </a:spcAft>
                        <a:buClrTx/>
                        <a:buSzTx/>
                        <a:buFontTx/>
                        <a:buNone/>
                      </a:pPr>
                      <a:r>
                        <a:rPr lang="en-US" sz="800" i="1"/>
                        <a:t>. </a:t>
                      </a:r>
                      <a:endParaRPr lang="en-GB" sz="800" b="0" i="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endParaRPr lang="en-GB" sz="1100"/>
                    </a:p>
                    <a:p>
                      <a:pPr algn="ctr"/>
                      <a:r>
                        <a:rPr lang="en-GB" sz="1100"/>
                        <a:t>Self-image and self identity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100" b="0" i="0" kern="1200">
                        <a:solidFill>
                          <a:schemeClr val="dk1"/>
                        </a:solidFill>
                        <a:effectLst/>
                        <a:latin typeface="+mn-lt"/>
                        <a:ea typeface="+mn-ea"/>
                        <a:cs typeface="+mn-cs"/>
                      </a:endParaRPr>
                    </a:p>
                    <a:p>
                      <a:pPr lvl="0" algn="ctr">
                        <a:buNone/>
                      </a:pPr>
                      <a:r>
                        <a:rPr lang="en-GB" sz="1100" b="0" i="0" kern="1200">
                          <a:solidFill>
                            <a:schemeClr val="dk1"/>
                          </a:solidFill>
                          <a:effectLst/>
                          <a:latin typeface="+mn-lt"/>
                          <a:ea typeface="+mn-ea"/>
                          <a:cs typeface="+mn-cs"/>
                        </a:rPr>
                        <a:t>Online relationships and </a:t>
                      </a:r>
                    </a:p>
                    <a:p>
                      <a:pPr lvl="0" algn="ctr">
                        <a:buNone/>
                      </a:pPr>
                      <a:r>
                        <a:rPr lang="en-GB" sz="1100" b="0" i="0" kern="1200">
                          <a:solidFill>
                            <a:schemeClr val="dk1"/>
                          </a:solidFill>
                          <a:effectLst/>
                          <a:latin typeface="+mn-lt"/>
                          <a:ea typeface="+mn-ea"/>
                          <a:cs typeface="+mn-cs"/>
                        </a:rPr>
                        <a:t>online identity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endParaRPr lang="en-GB" sz="1100" b="0" i="0" kern="1200">
                        <a:solidFill>
                          <a:schemeClr val="dk1"/>
                        </a:solidFill>
                        <a:effectLst/>
                        <a:latin typeface="+mn-lt"/>
                        <a:ea typeface="+mn-ea"/>
                        <a:cs typeface="+mn-cs"/>
                      </a:endParaRPr>
                    </a:p>
                    <a:p>
                      <a:pPr lvl="0" algn="ctr">
                        <a:buNone/>
                      </a:pPr>
                      <a:r>
                        <a:rPr lang="en-GB" sz="1100" b="0" i="0" kern="1200">
                          <a:solidFill>
                            <a:schemeClr val="dk1"/>
                          </a:solidFill>
                          <a:effectLst/>
                          <a:latin typeface="+mn-lt"/>
                          <a:ea typeface="+mn-ea"/>
                          <a:cs typeface="+mn-cs"/>
                        </a:rPr>
                        <a:t>Online bullying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endParaRPr lang="en-GB" sz="1000"/>
                    </a:p>
                    <a:p>
                      <a:pPr lvl="0" algn="ctr">
                        <a:buNone/>
                      </a:pPr>
                      <a:r>
                        <a:rPr lang="en-GB" sz="1000"/>
                        <a:t>Managing online </a:t>
                      </a:r>
                    </a:p>
                    <a:p>
                      <a:pPr lvl="0" algn="ctr">
                        <a:buNone/>
                      </a:pPr>
                      <a:r>
                        <a:rPr lang="en-GB" sz="1000"/>
                        <a:t>information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a:lnSpc>
                          <a:spcPct val="100000"/>
                        </a:lnSpc>
                        <a:spcBef>
                          <a:spcPts val="0"/>
                        </a:spcBef>
                        <a:spcAft>
                          <a:spcPts val="0"/>
                        </a:spcAft>
                        <a:buClrTx/>
                        <a:buSzTx/>
                        <a:buFontTx/>
                        <a:buNone/>
                      </a:pPr>
                      <a:r>
                        <a:rPr lang="en-GB" sz="1000" b="0" i="0" u="none" strike="noStrike" kern="1200" cap="none" spc="0" normalizeH="0" baseline="0" noProof="0">
                          <a:ln>
                            <a:noFill/>
                          </a:ln>
                          <a:solidFill>
                            <a:prstClr val="black"/>
                          </a:solidFill>
                          <a:effectLst/>
                          <a:uLnTx/>
                          <a:uFillTx/>
                          <a:latin typeface="+mn-lt"/>
                          <a:ea typeface="+mn-ea"/>
                          <a:cs typeface="+mn-cs"/>
                        </a:rPr>
                        <a:t>Health, wellbeing and lifestyle. </a:t>
                      </a:r>
                    </a:p>
                    <a:p>
                      <a:pPr marL="0" marR="0" lvl="0" indent="0" algn="ctr">
                        <a:lnSpc>
                          <a:spcPct val="100000"/>
                        </a:lnSpc>
                        <a:spcBef>
                          <a:spcPts val="0"/>
                        </a:spcBef>
                        <a:spcAft>
                          <a:spcPts val="0"/>
                        </a:spcAft>
                        <a:buClrTx/>
                        <a:buSzTx/>
                        <a:buFontTx/>
                        <a:buNone/>
                      </a:pPr>
                      <a:r>
                        <a:rPr lang="en-GB" sz="1000" b="0" i="0" u="none" strike="noStrike" kern="1200" cap="none" spc="0" normalizeH="0" baseline="0" noProof="0">
                          <a:ln>
                            <a:noFill/>
                          </a:ln>
                          <a:solidFill>
                            <a:prstClr val="black"/>
                          </a:solidFill>
                          <a:effectLst/>
                          <a:uLnTx/>
                          <a:uFillTx/>
                          <a:latin typeface="+mn-lt"/>
                          <a:ea typeface="+mn-ea"/>
                          <a:cs typeface="+mn-cs"/>
                        </a:rPr>
                        <a:t>Privacy and security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i="0" u="none" strike="noStrike" kern="1200" cap="none" spc="0" normalizeH="0" baseline="0" noProof="0">
                        <a:ln>
                          <a:noFill/>
                        </a:ln>
                        <a:solidFill>
                          <a:prstClr val="black"/>
                        </a:solidFill>
                        <a:effectLst/>
                        <a:uLnTx/>
                        <a:uFillTx/>
                        <a:latin typeface="+mn-lt"/>
                        <a:ea typeface="+mn-ea"/>
                        <a:cs typeface="+mn-cs"/>
                      </a:endParaRPr>
                    </a:p>
                    <a:p>
                      <a:pPr marL="0" marR="0" lvl="0" indent="0" algn="ctr">
                        <a:lnSpc>
                          <a:spcPct val="100000"/>
                        </a:lnSpc>
                        <a:spcBef>
                          <a:spcPts val="0"/>
                        </a:spcBef>
                        <a:spcAft>
                          <a:spcPts val="0"/>
                        </a:spcAft>
                        <a:buClrTx/>
                        <a:buSzTx/>
                        <a:buFontTx/>
                        <a:buNone/>
                      </a:pPr>
                      <a:r>
                        <a:rPr lang="en-GB" sz="1000" b="0" i="0" u="none" strike="noStrike" kern="1200" cap="none" spc="0" normalizeH="0" baseline="0" noProof="0">
                          <a:ln>
                            <a:noFill/>
                          </a:ln>
                          <a:solidFill>
                            <a:prstClr val="black"/>
                          </a:solidFill>
                          <a:effectLst/>
                          <a:uLnTx/>
                          <a:uFillTx/>
                          <a:latin typeface="+mn-lt"/>
                          <a:ea typeface="+mn-ea"/>
                          <a:cs typeface="+mn-cs"/>
                        </a:rPr>
                        <a:t>Copyright and ownership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96924324"/>
                  </a:ext>
                </a:extLst>
              </a:tr>
            </a:tbl>
          </a:graphicData>
        </a:graphic>
      </p:graphicFrame>
      <p:pic>
        <p:nvPicPr>
          <p:cNvPr id="2" name="Picture 1"/>
          <p:cNvPicPr>
            <a:picLocks noChangeAspect="1"/>
          </p:cNvPicPr>
          <p:nvPr/>
        </p:nvPicPr>
        <p:blipFill>
          <a:blip r:embed="rId2"/>
          <a:stretch>
            <a:fillRect/>
          </a:stretch>
        </p:blipFill>
        <p:spPr>
          <a:xfrm>
            <a:off x="608914" y="151769"/>
            <a:ext cx="1331853" cy="887902"/>
          </a:xfrm>
          <a:prstGeom prst="rect">
            <a:avLst/>
          </a:prstGeom>
        </p:spPr>
      </p:pic>
    </p:spTree>
    <p:extLst>
      <p:ext uri="{BB962C8B-B14F-4D97-AF65-F5344CB8AC3E}">
        <p14:creationId xmlns:p14="http://schemas.microsoft.com/office/powerpoint/2010/main" val="761963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a:latin typeface="Amatic SC"/>
                <a:cs typeface="Amatic SC"/>
              </a:rPr>
              <a:t>Reception Long term plan</a:t>
            </a:r>
            <a:endParaRPr lang="en-GB" sz="360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8611042"/>
              </p:ext>
            </p:extLst>
          </p:nvPr>
        </p:nvGraphicFramePr>
        <p:xfrm>
          <a:off x="366318" y="506944"/>
          <a:ext cx="11459364" cy="594360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a:solidFill>
                            <a:schemeClr val="bg1">
                              <a:lumMod val="50000"/>
                            </a:schemeClr>
                          </a:solidFill>
                          <a:latin typeface="Amatic SC"/>
                          <a:cs typeface="Amatic SC"/>
                        </a:rPr>
                        <a:t>Early Learning Goals – for the </a:t>
                      </a:r>
                      <a:r>
                        <a:rPr lang="en-US" sz="2800">
                          <a:solidFill>
                            <a:srgbClr val="FF0000"/>
                          </a:solidFill>
                          <a:latin typeface="Amatic SC"/>
                          <a:cs typeface="Amatic SC"/>
                        </a:rPr>
                        <a:t>end of the year  </a:t>
                      </a:r>
                      <a:r>
                        <a:rPr lang="en-US" sz="2400">
                          <a:solidFill>
                            <a:srgbClr val="FF0000"/>
                          </a:solidFill>
                          <a:latin typeface="Amatic SC"/>
                          <a:cs typeface="Amatic SC"/>
                        </a:rPr>
                        <a:t>- </a:t>
                      </a:r>
                      <a:r>
                        <a:rPr lang="en-US" sz="2400">
                          <a:solidFill>
                            <a:schemeClr val="bg1">
                              <a:lumMod val="50000"/>
                            </a:schemeClr>
                          </a:solidFill>
                          <a:latin typeface="Amatic SC"/>
                          <a:cs typeface="Amatic SC"/>
                        </a:rPr>
                        <a:t>Holistic / best fit Judgement</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Early Learning Goals </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panose="00000500000000000000" pitchFamily="2" charset="-79"/>
                          <a:cs typeface="Amatic SC" panose="00000500000000000000" pitchFamily="2" charset="-79"/>
                        </a:rPr>
                        <a:t>Autumn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Spring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a:solidFill>
                            <a:schemeClr val="bg1">
                              <a:lumMod val="50000"/>
                            </a:schemeClr>
                          </a:solidFill>
                          <a:latin typeface="Amatic SC" panose="00000500000000000000" pitchFamily="2" charset="-79"/>
                          <a:cs typeface="Amatic SC" panose="00000500000000000000" pitchFamily="2" charset="-79"/>
                        </a:rPr>
                        <a:t>Summer 2</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a:latin typeface="Amatic SC"/>
                          <a:cs typeface="Amatic SC"/>
                        </a:rPr>
                        <a:t>Communication and Language </a:t>
                      </a:r>
                      <a:endParaRPr lang="en-GB"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a:latin typeface="Amatic SC"/>
                          <a:cs typeface="Amatic SC"/>
                        </a:rPr>
                        <a:t>Personal, social, emotional development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rtl="0" eaLnBrk="1" fontAlgn="auto" latinLnBrk="0" hangingPunct="1">
                        <a:lnSpc>
                          <a:spcPct val="100000"/>
                        </a:lnSpc>
                        <a:spcBef>
                          <a:spcPts val="0"/>
                        </a:spcBef>
                        <a:spcAft>
                          <a:spcPts val="0"/>
                        </a:spcAft>
                        <a:buClrTx/>
                        <a:buSzTx/>
                        <a:buFontTx/>
                        <a:buNone/>
                      </a:pPr>
                      <a:r>
                        <a:rPr lang="en-US" sz="1400" b="1">
                          <a:latin typeface="Amatic SC"/>
                          <a:cs typeface="Amatic SC"/>
                        </a:rPr>
                        <a:t>Physical </a:t>
                      </a:r>
                      <a:endParaRPr lang="en-US" sz="1400" b="1">
                        <a:latin typeface="Amatic SC" panose="00000500000000000000" pitchFamily="2" charset="-79"/>
                        <a:cs typeface="Amatic SC" panose="00000500000000000000" pitchFamily="2" charset="-79"/>
                      </a:endParaRPr>
                    </a:p>
                    <a:p>
                      <a:pPr marL="0" marR="0" lvl="0" indent="0" algn="r" rtl="0" eaLnBrk="1" fontAlgn="auto" latinLnBrk="0" hangingPunct="1">
                        <a:lnSpc>
                          <a:spcPct val="100000"/>
                        </a:lnSpc>
                        <a:spcBef>
                          <a:spcPts val="0"/>
                        </a:spcBef>
                        <a:spcAft>
                          <a:spcPts val="0"/>
                        </a:spcAft>
                        <a:buClrTx/>
                        <a:buSzTx/>
                        <a:buFontTx/>
                        <a:buNone/>
                      </a:pPr>
                      <a:r>
                        <a:rPr lang="en-US" sz="1400" b="1">
                          <a:latin typeface="Amatic SC"/>
                          <a:cs typeface="Amatic SC"/>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a:latin typeface="Amatic SC"/>
                          <a:cs typeface="Amatic SC"/>
                        </a:rPr>
                        <a:t>Literacy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rtl="0" eaLnBrk="1" fontAlgn="auto" latinLnBrk="0" hangingPunct="1">
                        <a:lnSpc>
                          <a:spcPct val="100000"/>
                        </a:lnSpc>
                        <a:spcBef>
                          <a:spcPts val="0"/>
                        </a:spcBef>
                        <a:spcAft>
                          <a:spcPts val="0"/>
                        </a:spcAft>
                        <a:buClrTx/>
                        <a:buSzTx/>
                        <a:buFontTx/>
                        <a:buNone/>
                      </a:pPr>
                      <a:r>
                        <a:rPr lang="en-US" sz="1400" b="1" err="1">
                          <a:latin typeface="Amatic SC"/>
                          <a:cs typeface="Amatic SC"/>
                        </a:rPr>
                        <a:t>Maths</a:t>
                      </a:r>
                      <a:r>
                        <a:rPr lang="en-US" sz="1400" b="1">
                          <a:latin typeface="Amatic SC"/>
                          <a:cs typeface="Amatic SC"/>
                        </a:rPr>
                        <a:t>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a:latin typeface="Amatic SC"/>
                          <a:cs typeface="Amatic SC"/>
                        </a:rPr>
                        <a:t>Understanding the World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rtl="0" eaLnBrk="1" fontAlgn="auto" latinLnBrk="0" hangingPunct="1">
                        <a:lnSpc>
                          <a:spcPct val="100000"/>
                        </a:lnSpc>
                        <a:spcBef>
                          <a:spcPts val="0"/>
                        </a:spcBef>
                        <a:spcAft>
                          <a:spcPts val="0"/>
                        </a:spcAft>
                        <a:buClrTx/>
                        <a:buSzTx/>
                        <a:buFontTx/>
                        <a:buNone/>
                      </a:pPr>
                      <a:r>
                        <a:rPr lang="en-US" sz="1400" b="1">
                          <a:latin typeface="Amatic SC"/>
                          <a:cs typeface="Amatic SC"/>
                        </a:rPr>
                        <a:t>Expressive arts and design </a:t>
                      </a:r>
                      <a:endParaRPr lang="en-US" sz="14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a:latin typeface="+mn-lt"/>
                        </a:rPr>
                        <a:t>ELG: Listening, Attention and Understanding</a:t>
                      </a:r>
                    </a:p>
                    <a:p>
                      <a:pPr algn="ctr"/>
                      <a:endParaRPr lang="en-US" sz="700">
                        <a:latin typeface="+mn-lt"/>
                      </a:endParaRPr>
                    </a:p>
                    <a:p>
                      <a:pPr algn="ctr"/>
                      <a:r>
                        <a:rPr lang="en-US" sz="700">
                          <a:latin typeface="+mn-lt"/>
                        </a:rPr>
                        <a:t> Listen attentively and respond to what they hear with relevant questions, comments and actions when being read to and during whole class discussions and small group interactions</a:t>
                      </a:r>
                    </a:p>
                    <a:p>
                      <a:pPr algn="ctr"/>
                      <a:endParaRPr lang="en-US" sz="700">
                        <a:latin typeface="+mn-lt"/>
                      </a:endParaRPr>
                    </a:p>
                    <a:p>
                      <a:pPr algn="ctr"/>
                      <a:r>
                        <a:rPr lang="en-US" sz="700">
                          <a:latin typeface="+mn-lt"/>
                        </a:rPr>
                        <a:t> Make comments about what they have heard and ask questions to clarify their understanding</a:t>
                      </a:r>
                    </a:p>
                    <a:p>
                      <a:pPr algn="ctr"/>
                      <a:endParaRPr lang="en-US" sz="700">
                        <a:latin typeface="+mn-lt"/>
                      </a:endParaRPr>
                    </a:p>
                    <a:p>
                      <a:pPr algn="ctr"/>
                      <a:r>
                        <a:rPr lang="en-US" sz="700">
                          <a:latin typeface="+mn-lt"/>
                        </a:rPr>
                        <a:t> Hold conversation when engaged in back-and-forth exchanges with their teacher and peers</a:t>
                      </a:r>
                    </a:p>
                    <a:p>
                      <a:pPr algn="ctr"/>
                      <a:endParaRPr lang="en-US" sz="700" b="0">
                        <a:latin typeface="+mn-lt"/>
                        <a:cs typeface="Amatic SC" panose="00000500000000000000" pitchFamily="2" charset="-79"/>
                      </a:endParaRPr>
                    </a:p>
                    <a:p>
                      <a:pPr algn="ctr"/>
                      <a:r>
                        <a:rPr lang="en-US" sz="700" b="1">
                          <a:latin typeface="+mn-lt"/>
                        </a:rPr>
                        <a:t>ELG: Speaking</a:t>
                      </a:r>
                    </a:p>
                    <a:p>
                      <a:pPr algn="ctr"/>
                      <a:endParaRPr lang="en-US" sz="700">
                        <a:latin typeface="+mn-lt"/>
                      </a:endParaRPr>
                    </a:p>
                    <a:p>
                      <a:pPr algn="ctr"/>
                      <a:r>
                        <a:rPr lang="en-US" sz="700">
                          <a:latin typeface="+mn-lt"/>
                        </a:rPr>
                        <a:t>Participate in small group, class and one-to-one discussions, offering their own ideas, using recently introduced vocabulary. </a:t>
                      </a:r>
                    </a:p>
                    <a:p>
                      <a:pPr algn="ctr"/>
                      <a:endParaRPr lang="en-US" sz="700">
                        <a:latin typeface="+mn-lt"/>
                      </a:endParaRPr>
                    </a:p>
                    <a:p>
                      <a:pPr algn="ctr"/>
                      <a:r>
                        <a:rPr lang="en-US" sz="700">
                          <a:latin typeface="+mn-lt"/>
                        </a:rPr>
                        <a:t>Offer explanations for why things might happen, making use of recently introduced vocabulary from stories, non-fiction, rhymes and poems when appropriate. </a:t>
                      </a:r>
                    </a:p>
                    <a:p>
                      <a:pPr algn="ctr"/>
                      <a:endParaRPr lang="en-US" sz="700">
                        <a:latin typeface="+mn-lt"/>
                      </a:endParaRPr>
                    </a:p>
                    <a:p>
                      <a:pPr algn="ctr"/>
                      <a:r>
                        <a:rPr lang="en-US" sz="700">
                          <a:latin typeface="+mn-lt"/>
                        </a:rPr>
                        <a:t> Express their ideas and feelings about their experiences using full sentences, including use of past, present and future tenses and making use of conjunctions, with modelling and support from their teacher. </a:t>
                      </a:r>
                      <a:endParaRPr lang="en-US" sz="7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a:latin typeface="+mn-lt"/>
                        </a:rPr>
                        <a:t>ELG: Self-Regulation </a:t>
                      </a:r>
                    </a:p>
                    <a:p>
                      <a:pPr algn="ctr"/>
                      <a:endParaRPr lang="en-US" sz="700">
                        <a:latin typeface="+mn-lt"/>
                      </a:endParaRPr>
                    </a:p>
                    <a:p>
                      <a:pPr algn="ctr"/>
                      <a:r>
                        <a:rPr lang="en-US" sz="700">
                          <a:latin typeface="+mn-lt"/>
                        </a:rPr>
                        <a:t>Show an understanding of their own feelings and those of others, and begin to regulate their </a:t>
                      </a:r>
                      <a:r>
                        <a:rPr lang="en-US" sz="700" err="1">
                          <a:latin typeface="+mn-lt"/>
                        </a:rPr>
                        <a:t>behaviour</a:t>
                      </a:r>
                      <a:r>
                        <a:rPr lang="en-US" sz="700">
                          <a:latin typeface="+mn-lt"/>
                        </a:rPr>
                        <a:t> accordingly. </a:t>
                      </a:r>
                    </a:p>
                    <a:p>
                      <a:pPr algn="ctr"/>
                      <a:endParaRPr lang="en-US" sz="700">
                        <a:latin typeface="+mn-lt"/>
                      </a:endParaRPr>
                    </a:p>
                    <a:p>
                      <a:pPr algn="ctr"/>
                      <a:r>
                        <a:rPr lang="en-US" sz="700">
                          <a:latin typeface="+mn-lt"/>
                        </a:rPr>
                        <a:t> Set and work towards simple goals, being able to wait for what they want and control their immediate impulses when appropriate. </a:t>
                      </a:r>
                    </a:p>
                    <a:p>
                      <a:pPr algn="ctr"/>
                      <a:endParaRPr lang="en-US" sz="700">
                        <a:latin typeface="+mn-lt"/>
                      </a:endParaRPr>
                    </a:p>
                    <a:p>
                      <a:pPr algn="ctr"/>
                      <a:r>
                        <a:rPr lang="en-US" sz="700">
                          <a:latin typeface="+mn-lt"/>
                        </a:rPr>
                        <a:t>Give focused attention to what the teacher says, responding appropriately even when engaged in activity, and show an ability to follow instructions involving several ideas or actions.</a:t>
                      </a:r>
                    </a:p>
                    <a:p>
                      <a:pPr algn="ctr"/>
                      <a:endParaRPr lang="en-US" sz="700" b="1">
                        <a:latin typeface="+mn-lt"/>
                      </a:endParaRPr>
                    </a:p>
                    <a:p>
                      <a:pPr algn="ctr"/>
                      <a:r>
                        <a:rPr lang="en-US" sz="700" b="1">
                          <a:latin typeface="+mn-lt"/>
                        </a:rPr>
                        <a:t> ELG: Managing Self </a:t>
                      </a:r>
                    </a:p>
                    <a:p>
                      <a:pPr algn="ctr"/>
                      <a:endParaRPr lang="en-US" sz="700">
                        <a:latin typeface="+mn-lt"/>
                      </a:endParaRPr>
                    </a:p>
                    <a:p>
                      <a:pPr algn="ctr"/>
                      <a:r>
                        <a:rPr lang="en-US" sz="700">
                          <a:latin typeface="+mn-lt"/>
                        </a:rPr>
                        <a:t>Be confident to try new activities and show independence, resilience and perseverance in the face of challenge. </a:t>
                      </a:r>
                    </a:p>
                    <a:p>
                      <a:pPr algn="ctr"/>
                      <a:endParaRPr lang="en-US" sz="700">
                        <a:latin typeface="+mn-lt"/>
                      </a:endParaRPr>
                    </a:p>
                    <a:p>
                      <a:pPr algn="ctr"/>
                      <a:r>
                        <a:rPr lang="en-US" sz="700">
                          <a:latin typeface="+mn-lt"/>
                        </a:rPr>
                        <a:t>Explain the reasons for rules, know right from wrong and try to behave accordingly. </a:t>
                      </a:r>
                    </a:p>
                    <a:p>
                      <a:pPr algn="ctr"/>
                      <a:endParaRPr lang="en-US" sz="700">
                        <a:latin typeface="+mn-lt"/>
                      </a:endParaRPr>
                    </a:p>
                    <a:p>
                      <a:pPr algn="ctr"/>
                      <a:r>
                        <a:rPr lang="en-US" sz="700">
                          <a:latin typeface="+mn-lt"/>
                        </a:rPr>
                        <a:t>Manage their own basic hygiene and personal needs, including dressing, going to the toilet and understanding the importance of healthy food choices. </a:t>
                      </a:r>
                    </a:p>
                    <a:p>
                      <a:pPr algn="ctr"/>
                      <a:endParaRPr lang="en-US" sz="700">
                        <a:latin typeface="+mn-lt"/>
                      </a:endParaRPr>
                    </a:p>
                    <a:p>
                      <a:pPr algn="ctr"/>
                      <a:endParaRPr lang="en-US" sz="700">
                        <a:latin typeface="+mn-lt"/>
                      </a:endParaRPr>
                    </a:p>
                    <a:p>
                      <a:pPr algn="ctr"/>
                      <a:r>
                        <a:rPr lang="en-US" sz="700">
                          <a:latin typeface="+mn-lt"/>
                        </a:rPr>
                        <a:t>ELG: Building Relationships </a:t>
                      </a:r>
                    </a:p>
                    <a:p>
                      <a:pPr algn="ctr"/>
                      <a:endParaRPr lang="en-US" sz="700">
                        <a:latin typeface="+mn-lt"/>
                      </a:endParaRPr>
                    </a:p>
                    <a:p>
                      <a:pPr algn="ctr"/>
                      <a:endParaRPr lang="en-US" sz="700">
                        <a:latin typeface="+mn-lt"/>
                      </a:endParaRPr>
                    </a:p>
                    <a:p>
                      <a:pPr algn="ctr"/>
                      <a:r>
                        <a:rPr lang="en-US" sz="700">
                          <a:latin typeface="+mn-lt"/>
                        </a:rPr>
                        <a:t>Work and play cooperatively and take turns with others.</a:t>
                      </a:r>
                    </a:p>
                    <a:p>
                      <a:pPr algn="ctr"/>
                      <a:endParaRPr lang="en-US" sz="700">
                        <a:latin typeface="+mn-lt"/>
                      </a:endParaRPr>
                    </a:p>
                    <a:p>
                      <a:pPr algn="ctr"/>
                      <a:r>
                        <a:rPr lang="en-US" sz="700">
                          <a:latin typeface="+mn-lt"/>
                        </a:rPr>
                        <a:t>Form positive attachments to adults and friendships with peers;. </a:t>
                      </a:r>
                    </a:p>
                    <a:p>
                      <a:pPr algn="ctr"/>
                      <a:endParaRPr lang="en-US" sz="700">
                        <a:latin typeface="+mn-lt"/>
                      </a:endParaRPr>
                    </a:p>
                    <a:p>
                      <a:pPr algn="ctr"/>
                      <a:r>
                        <a:rPr lang="en-US" sz="700">
                          <a:latin typeface="+mn-lt"/>
                        </a:rPr>
                        <a:t>Show sensitivity to their own and to others’ needs.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700" b="1">
                          <a:latin typeface="+mn-lt"/>
                        </a:rPr>
                        <a:t>ELG: Gross Motor Skills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Negotiate space and obstacles safely, with consideration for themselves and others.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a:latin typeface="+mn-lt"/>
                      </a:endParaRP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Move energetically, such as running, jumping, dancing, hopping, skipping and climbing. </a:t>
                      </a:r>
                    </a:p>
                    <a:p>
                      <a:pPr marL="0" marR="0" lvl="0" indent="0" algn="ctr" rtl="0" eaLnBrk="1" fontAlgn="auto" latinLnBrk="0" hangingPunct="1">
                        <a:lnSpc>
                          <a:spcPct val="107000"/>
                        </a:lnSpc>
                        <a:spcBef>
                          <a:spcPts val="0"/>
                        </a:spcBef>
                        <a:spcAft>
                          <a:spcPts val="800"/>
                        </a:spcAft>
                        <a:buClrTx/>
                        <a:buSzTx/>
                        <a:buFontTx/>
                        <a:buNone/>
                      </a:pPr>
                      <a:r>
                        <a:rPr lang="en-US" sz="700" b="1">
                          <a:latin typeface="+mn-lt"/>
                        </a:rPr>
                        <a:t>ELG: Fine Motor Skills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Hold a pencil effectively in preparation for fluent writing – using the tripod grip in almost all cases.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Use a range of small tools, including scissors, paint brushes and cutlery.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Begin to show accuracy and care when drawing.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700" b="1">
                          <a:latin typeface="+mn-lt"/>
                        </a:rPr>
                        <a:t>ELG: Comprehension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 Demonstrate understanding of what has been read to them by retelling stories and narratives using their own words and recently introduced vocabulary.</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 Anticipate – where appropriate – key events in stories.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Use and understand recently introduced vocabulary during discussions about stories, non-fiction, rhymes and poems and during role-play. </a:t>
                      </a:r>
                    </a:p>
                    <a:p>
                      <a:pPr marL="0" marR="0" lvl="0" indent="0" algn="ctr" rtl="0" eaLnBrk="1" fontAlgn="auto" latinLnBrk="0" hangingPunct="1">
                        <a:lnSpc>
                          <a:spcPct val="107000"/>
                        </a:lnSpc>
                        <a:spcBef>
                          <a:spcPts val="0"/>
                        </a:spcBef>
                        <a:spcAft>
                          <a:spcPts val="800"/>
                        </a:spcAft>
                        <a:buClrTx/>
                        <a:buSzTx/>
                        <a:buFontTx/>
                        <a:buNone/>
                      </a:pPr>
                      <a:r>
                        <a:rPr lang="en-US" sz="700" b="1">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a:latin typeface="+mn-lt"/>
                        </a:rPr>
                        <a:t>Read aloud simple sentences and books that are consistent with their phonic knowledge, including some common exception words.</a:t>
                      </a:r>
                    </a:p>
                    <a:p>
                      <a:pPr marL="0" marR="0" lvl="0" indent="0" algn="ctr" rtl="0" eaLnBrk="1" fontAlgn="auto" latinLnBrk="0" hangingPunct="1">
                        <a:lnSpc>
                          <a:spcPct val="107000"/>
                        </a:lnSpc>
                        <a:spcBef>
                          <a:spcPts val="0"/>
                        </a:spcBef>
                        <a:spcAft>
                          <a:spcPts val="800"/>
                        </a:spcAft>
                        <a:buClrTx/>
                        <a:buSzTx/>
                        <a:buFontTx/>
                        <a:buNone/>
                      </a:pPr>
                      <a:r>
                        <a:rPr lang="en-US" sz="700" b="1">
                          <a:latin typeface="+mn-lt"/>
                        </a:rPr>
                        <a:t> ELG: Writing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Write </a:t>
                      </a:r>
                      <a:r>
                        <a:rPr lang="en-US" sz="700" err="1">
                          <a:latin typeface="+mn-lt"/>
                        </a:rPr>
                        <a:t>recognisable</a:t>
                      </a:r>
                      <a:r>
                        <a:rPr lang="en-US" sz="700">
                          <a:latin typeface="+mn-lt"/>
                        </a:rPr>
                        <a:t> letters, most of which are correctly formed.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Spell words by identifying sounds in them and representing the sounds with a letter or letters. </a:t>
                      </a:r>
                    </a:p>
                    <a:p>
                      <a:pPr marL="0" marR="0" lvl="0" indent="0" algn="ctr" rtl="0" eaLnBrk="1" fontAlgn="auto" latinLnBrk="0" hangingPunct="1">
                        <a:lnSpc>
                          <a:spcPct val="107000"/>
                        </a:lnSpc>
                        <a:spcBef>
                          <a:spcPts val="0"/>
                        </a:spcBef>
                        <a:spcAft>
                          <a:spcPts val="800"/>
                        </a:spcAft>
                        <a:buClrTx/>
                        <a:buSzTx/>
                        <a:buFontTx/>
                        <a:buNone/>
                      </a:pPr>
                      <a:r>
                        <a:rPr lang="en-US" sz="700">
                          <a:latin typeface="+mn-lt"/>
                        </a:rPr>
                        <a:t> Write simple phrases and sentences that can be read by others.</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a:latin typeface="+mn-lt"/>
                        </a:rPr>
                        <a:t>ELG: Number </a:t>
                      </a:r>
                    </a:p>
                    <a:p>
                      <a:pPr algn="ctr">
                        <a:lnSpc>
                          <a:spcPct val="107000"/>
                        </a:lnSpc>
                        <a:spcAft>
                          <a:spcPts val="800"/>
                        </a:spcAft>
                      </a:pPr>
                      <a:r>
                        <a:rPr lang="en-US" sz="700">
                          <a:latin typeface="+mn-lt"/>
                        </a:rPr>
                        <a:t>Have a deep understanding of number to 10, including the composition of each number; </a:t>
                      </a:r>
                    </a:p>
                    <a:p>
                      <a:pPr algn="ctr">
                        <a:lnSpc>
                          <a:spcPct val="107000"/>
                        </a:lnSpc>
                        <a:spcAft>
                          <a:spcPts val="800"/>
                        </a:spcAft>
                      </a:pPr>
                      <a:r>
                        <a:rPr lang="en-US" sz="700" err="1">
                          <a:latin typeface="+mn-lt"/>
                        </a:rPr>
                        <a:t>Subitise</a:t>
                      </a:r>
                      <a:r>
                        <a:rPr lang="en-US" sz="700">
                          <a:latin typeface="+mn-lt"/>
                        </a:rPr>
                        <a:t> (</a:t>
                      </a:r>
                      <a:r>
                        <a:rPr lang="en-US" sz="700" err="1">
                          <a:latin typeface="+mn-lt"/>
                        </a:rPr>
                        <a:t>recognise</a:t>
                      </a:r>
                      <a:r>
                        <a:rPr lang="en-US" sz="700">
                          <a:latin typeface="+mn-lt"/>
                        </a:rPr>
                        <a:t>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a:latin typeface="+mn-lt"/>
                        </a:rPr>
                        <a:t>ELG: Numerical Patterns </a:t>
                      </a:r>
                    </a:p>
                    <a:p>
                      <a:pPr algn="ctr">
                        <a:lnSpc>
                          <a:spcPct val="107000"/>
                        </a:lnSpc>
                        <a:spcAft>
                          <a:spcPts val="800"/>
                        </a:spcAft>
                      </a:pPr>
                      <a:r>
                        <a:rPr lang="en-US" sz="700">
                          <a:latin typeface="+mn-lt"/>
                        </a:rPr>
                        <a:t>Verbally count beyond 20, </a:t>
                      </a:r>
                      <a:r>
                        <a:rPr lang="en-US" sz="700" err="1">
                          <a:latin typeface="+mn-lt"/>
                        </a:rPr>
                        <a:t>recognising</a:t>
                      </a:r>
                      <a:r>
                        <a:rPr lang="en-US" sz="700">
                          <a:latin typeface="+mn-lt"/>
                        </a:rPr>
                        <a:t> the pattern of the counting system; - Compare quantities up to 10 in different contexts, </a:t>
                      </a:r>
                      <a:r>
                        <a:rPr lang="en-US" sz="700" err="1">
                          <a:latin typeface="+mn-lt"/>
                        </a:rPr>
                        <a:t>recognising</a:t>
                      </a:r>
                      <a:r>
                        <a:rPr lang="en-US" sz="700">
                          <a:latin typeface="+mn-lt"/>
                        </a:rPr>
                        <a:t> when one quantity is greater than, less than or the same as the other quantity. </a:t>
                      </a:r>
                    </a:p>
                    <a:p>
                      <a:pPr algn="ctr">
                        <a:lnSpc>
                          <a:spcPct val="107000"/>
                        </a:lnSpc>
                        <a:spcAft>
                          <a:spcPts val="800"/>
                        </a:spcAft>
                      </a:pPr>
                      <a:r>
                        <a:rPr lang="en-US" sz="700">
                          <a:latin typeface="+mn-lt"/>
                        </a:rPr>
                        <a:t> Explore and represent patterns within numbers up to 10, including evens and odds, double facts and how quantities can be distributed equally.</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a:latin typeface="+mn-lt"/>
                        </a:rPr>
                        <a:t>ELG: Past and Present </a:t>
                      </a:r>
                    </a:p>
                    <a:p>
                      <a:pPr algn="ctr"/>
                      <a:endParaRPr lang="en-US" sz="700">
                        <a:latin typeface="+mn-lt"/>
                      </a:endParaRPr>
                    </a:p>
                    <a:p>
                      <a:pPr algn="ctr"/>
                      <a:r>
                        <a:rPr lang="en-US" sz="700">
                          <a:latin typeface="+mn-lt"/>
                        </a:rPr>
                        <a:t>Talk about the lives of the people around them and their roles in society.</a:t>
                      </a:r>
                    </a:p>
                    <a:p>
                      <a:pPr algn="ctr"/>
                      <a:endParaRPr lang="en-US" sz="700">
                        <a:latin typeface="+mn-lt"/>
                      </a:endParaRPr>
                    </a:p>
                    <a:p>
                      <a:pPr algn="ctr"/>
                      <a:r>
                        <a:rPr lang="en-US" sz="700">
                          <a:latin typeface="+mn-lt"/>
                        </a:rPr>
                        <a:t>Know some similarities and differences between things in the past and now, drawing on their experiences and what has been read in class. </a:t>
                      </a:r>
                    </a:p>
                    <a:p>
                      <a:pPr algn="ctr"/>
                      <a:endParaRPr lang="en-US" sz="700">
                        <a:latin typeface="+mn-lt"/>
                      </a:endParaRPr>
                    </a:p>
                    <a:p>
                      <a:pPr algn="ctr"/>
                      <a:r>
                        <a:rPr lang="en-US" sz="700">
                          <a:latin typeface="+mn-lt"/>
                        </a:rPr>
                        <a:t>Understand the past through settings, characters and events encountered in books read in class and storytelling.</a:t>
                      </a:r>
                    </a:p>
                    <a:p>
                      <a:pPr algn="ctr"/>
                      <a:endParaRPr lang="en-US" sz="700">
                        <a:latin typeface="+mn-lt"/>
                      </a:endParaRPr>
                    </a:p>
                    <a:p>
                      <a:pPr algn="ctr"/>
                      <a:r>
                        <a:rPr lang="en-US" sz="700" b="1">
                          <a:latin typeface="+mn-lt"/>
                        </a:rPr>
                        <a:t> ELG: People, Culture and Communities </a:t>
                      </a:r>
                    </a:p>
                    <a:p>
                      <a:pPr algn="ctr"/>
                      <a:endParaRPr lang="en-US" sz="700">
                        <a:latin typeface="+mn-lt"/>
                      </a:endParaRPr>
                    </a:p>
                    <a:p>
                      <a:pPr algn="ctr"/>
                      <a:r>
                        <a:rPr lang="en-US" sz="700">
                          <a:latin typeface="+mn-lt"/>
                        </a:rPr>
                        <a:t>Describe their immediate environment using knowledge from observation, discussion, stories, non-fiction texts and maps. </a:t>
                      </a:r>
                    </a:p>
                    <a:p>
                      <a:pPr algn="ctr"/>
                      <a:endParaRPr lang="en-US" sz="700">
                        <a:latin typeface="+mn-lt"/>
                      </a:endParaRPr>
                    </a:p>
                    <a:p>
                      <a:pPr algn="ctr"/>
                      <a:r>
                        <a:rPr lang="en-US" sz="700">
                          <a:latin typeface="+mn-lt"/>
                        </a:rPr>
                        <a:t>Know some similarities and differences between different religious and cultural communities in this country, drawing on their experiences and what has been read in class. </a:t>
                      </a:r>
                    </a:p>
                    <a:p>
                      <a:pPr algn="ctr"/>
                      <a:endParaRPr lang="en-US" sz="700">
                        <a:latin typeface="+mn-lt"/>
                      </a:endParaRPr>
                    </a:p>
                    <a:p>
                      <a:pPr algn="ctr"/>
                      <a:r>
                        <a:rPr lang="en-US" sz="700">
                          <a:latin typeface="+mn-lt"/>
                        </a:rPr>
                        <a:t>Explain some similarities and differences between life in this country and life in other countries, drawing on knowledge from stories, non-fiction texts and – when appropriate – maps.</a:t>
                      </a:r>
                    </a:p>
                    <a:p>
                      <a:pPr algn="ctr"/>
                      <a:endParaRPr lang="en-US" sz="700">
                        <a:solidFill>
                          <a:schemeClr val="tx1"/>
                        </a:solidFill>
                        <a:latin typeface="+mn-lt"/>
                      </a:endParaRPr>
                    </a:p>
                    <a:p>
                      <a:pPr algn="ctr"/>
                      <a:r>
                        <a:rPr lang="en-US" sz="700" b="1">
                          <a:latin typeface="+mn-lt"/>
                        </a:rPr>
                        <a:t>ELG: The Natural World </a:t>
                      </a:r>
                    </a:p>
                    <a:p>
                      <a:pPr algn="ctr"/>
                      <a:endParaRPr lang="en-US" sz="700">
                        <a:latin typeface="+mn-lt"/>
                      </a:endParaRPr>
                    </a:p>
                    <a:p>
                      <a:pPr algn="ctr"/>
                      <a:r>
                        <a:rPr lang="en-US" sz="700">
                          <a:latin typeface="+mn-lt"/>
                        </a:rPr>
                        <a:t>Explore the natural world around them, making observations and drawing pictures of animals and plants.</a:t>
                      </a:r>
                    </a:p>
                    <a:p>
                      <a:pPr algn="ctr"/>
                      <a:endParaRPr lang="en-US" sz="700">
                        <a:latin typeface="+mn-lt"/>
                      </a:endParaRPr>
                    </a:p>
                    <a:p>
                      <a:pPr algn="ctr"/>
                      <a:r>
                        <a:rPr lang="en-US" sz="700">
                          <a:latin typeface="+mn-lt"/>
                        </a:rPr>
                        <a:t>Know some similarities and differences between the natural world around them and contrasting environments, drawing on their experiences and what has been read in class.</a:t>
                      </a:r>
                    </a:p>
                    <a:p>
                      <a:pPr algn="ctr"/>
                      <a:endParaRPr lang="en-US" sz="700">
                        <a:latin typeface="+mn-lt"/>
                      </a:endParaRPr>
                    </a:p>
                    <a:p>
                      <a:pPr algn="ctr"/>
                      <a:r>
                        <a:rPr lang="en-US" sz="700">
                          <a:latin typeface="+mn-lt"/>
                        </a:rPr>
                        <a:t>Understand some important processes and changes in the natural world around them, including the seasons and changing states of matter.</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a:latin typeface="+mn-lt"/>
                        </a:rPr>
                        <a:t>ELG: Creating with Materials </a:t>
                      </a:r>
                    </a:p>
                    <a:p>
                      <a:pPr algn="ctr"/>
                      <a:endParaRPr lang="en-US" sz="700" b="1">
                        <a:latin typeface="+mn-lt"/>
                      </a:endParaRPr>
                    </a:p>
                    <a:p>
                      <a:pPr algn="ctr"/>
                      <a:r>
                        <a:rPr lang="en-US" sz="700">
                          <a:latin typeface="+mn-lt"/>
                        </a:rPr>
                        <a:t>Safely use and explore a variety of materials, tools and techniques, experimenting with </a:t>
                      </a:r>
                      <a:r>
                        <a:rPr lang="en-US" sz="700" err="1">
                          <a:latin typeface="+mn-lt"/>
                        </a:rPr>
                        <a:t>colour</a:t>
                      </a:r>
                      <a:r>
                        <a:rPr lang="en-US" sz="700">
                          <a:latin typeface="+mn-lt"/>
                        </a:rPr>
                        <a:t>, design, texture, form and function. </a:t>
                      </a:r>
                    </a:p>
                    <a:p>
                      <a:pPr algn="ctr"/>
                      <a:endParaRPr lang="en-US" sz="700">
                        <a:latin typeface="+mn-lt"/>
                      </a:endParaRPr>
                    </a:p>
                    <a:p>
                      <a:pPr algn="ctr"/>
                      <a:r>
                        <a:rPr lang="en-US" sz="700">
                          <a:latin typeface="+mn-lt"/>
                        </a:rPr>
                        <a:t>Share their creations, explaining the process they have used; - Make use of props and materials when role playing characters in narratives and stories.</a:t>
                      </a:r>
                    </a:p>
                    <a:p>
                      <a:pPr algn="ctr"/>
                      <a:endParaRPr lang="en-US" sz="700">
                        <a:latin typeface="+mn-lt"/>
                      </a:endParaRPr>
                    </a:p>
                    <a:p>
                      <a:pPr algn="ctr"/>
                      <a:r>
                        <a:rPr lang="en-US" sz="700">
                          <a:latin typeface="+mn-lt"/>
                        </a:rPr>
                        <a:t> </a:t>
                      </a:r>
                      <a:r>
                        <a:rPr lang="en-US" sz="700" b="1">
                          <a:latin typeface="+mn-lt"/>
                        </a:rPr>
                        <a:t>ELG: Being Imaginative and Expressive </a:t>
                      </a:r>
                    </a:p>
                    <a:p>
                      <a:pPr algn="ctr"/>
                      <a:endParaRPr lang="en-US" sz="700">
                        <a:latin typeface="+mn-lt"/>
                      </a:endParaRPr>
                    </a:p>
                    <a:p>
                      <a:pPr algn="ctr"/>
                      <a:r>
                        <a:rPr lang="en-US" sz="700">
                          <a:latin typeface="+mn-lt"/>
                        </a:rPr>
                        <a:t>Invent, adapt and recount narratives and stories with peers and their teacher. </a:t>
                      </a:r>
                    </a:p>
                    <a:p>
                      <a:pPr algn="ctr"/>
                      <a:endParaRPr lang="en-US" sz="700">
                        <a:latin typeface="+mn-lt"/>
                      </a:endParaRPr>
                    </a:p>
                    <a:p>
                      <a:pPr algn="ctr"/>
                      <a:r>
                        <a:rPr lang="en-US" sz="700">
                          <a:latin typeface="+mn-lt"/>
                        </a:rPr>
                        <a:t> Sing a range of well-known nursery rhymes and songs; Perform songs, rhymes, poems and stories with others, and – when appropriate – try to move in time with music. </a:t>
                      </a:r>
                      <a:endParaRPr lang="en-GB" sz="70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cstate="hqprint">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9506926-9a21-4e30-a61d-a9cdb9bc2cd6">
      <Terms xmlns="http://schemas.microsoft.com/office/infopath/2007/PartnerControls"/>
    </lcf76f155ced4ddcb4097134ff3c332f>
    <TaxCatchAll xmlns="4781e0c1-0c59-4d5e-90c3-a125a83b1ea7" xsi:nil="true"/>
    <SharedWithUsers xmlns="4781e0c1-0c59-4d5e-90c3-a125a83b1ea7">
      <UserInfo>
        <DisplayName>Jo Thorn</DisplayName>
        <AccountId>507</AccountId>
        <AccountType/>
      </UserInfo>
      <UserInfo>
        <DisplayName>Sarah Starr</DisplayName>
        <AccountId>19</AccountId>
        <AccountType/>
      </UserInfo>
      <UserInfo>
        <DisplayName>Hannah Cunnane-Neilan</DisplayName>
        <AccountId>781</AccountId>
        <AccountType/>
      </UserInfo>
      <UserInfo>
        <DisplayName>Charlotte McConnell</DisplayName>
        <AccountId>784</AccountId>
        <AccountType/>
      </UserInfo>
      <UserInfo>
        <DisplayName>Jane Cooper</DisplayName>
        <AccountId>23</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DBE9604C5554D4EAD786B14F047AF12" ma:contentTypeVersion="19" ma:contentTypeDescription="Create a new document." ma:contentTypeScope="" ma:versionID="c248e1d393085fc2c2ed363406a9fad0">
  <xsd:schema xmlns:xsd="http://www.w3.org/2001/XMLSchema" xmlns:xs="http://www.w3.org/2001/XMLSchema" xmlns:p="http://schemas.microsoft.com/office/2006/metadata/properties" xmlns:ns2="79506926-9a21-4e30-a61d-a9cdb9bc2cd6" xmlns:ns3="4781e0c1-0c59-4d5e-90c3-a125a83b1ea7" targetNamespace="http://schemas.microsoft.com/office/2006/metadata/properties" ma:root="true" ma:fieldsID="7da3bdb3f24baafca53dc87ffedd8a75" ns2:_="" ns3:_="">
    <xsd:import namespace="79506926-9a21-4e30-a61d-a9cdb9bc2cd6"/>
    <xsd:import namespace="4781e0c1-0c59-4d5e-90c3-a125a83b1ea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506926-9a21-4e30-a61d-a9cdb9bc2c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81e0c1-0c59-4d5e-90c3-a125a83b1ea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952afe1-604d-4bd5-8dbd-df7909100909}" ma:internalName="TaxCatchAll" ma:showField="CatchAllData" ma:web="4781e0c1-0c59-4d5e-90c3-a125a83b1ea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C1EAF4-3C4B-4FC4-8988-03B4B1C5B959}">
  <ds:schemaRefs>
    <ds:schemaRef ds:uri="http://schemas.microsoft.com/sharepoint/v3/contenttype/forms"/>
  </ds:schemaRefs>
</ds:datastoreItem>
</file>

<file path=customXml/itemProps2.xml><?xml version="1.0" encoding="utf-8"?>
<ds:datastoreItem xmlns:ds="http://schemas.openxmlformats.org/officeDocument/2006/customXml" ds:itemID="{D7532CBB-CB97-4B1F-A734-87D0C6F42533}">
  <ds:schemaRefs>
    <ds:schemaRef ds:uri="27b97ee6-3a55-42aa-b3e0-21d3ed1eb8b8"/>
    <ds:schemaRef ds:uri="4781e0c1-0c59-4d5e-90c3-a125a83b1ea7"/>
    <ds:schemaRef ds:uri="79506926-9a21-4e30-a61d-a9cdb9bc2cd6"/>
    <ds:schemaRef ds:uri="7ad123a1-c729-49a4-a02a-ff9371c4141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3283796-5441-4A76-A24F-646C6F803C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506926-9a21-4e30-a61d-a9cdb9bc2cd6"/>
    <ds:schemaRef ds:uri="4781e0c1-0c59-4d5e-90c3-a125a83b1e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6388</Words>
  <Application>Microsoft Office PowerPoint</Application>
  <PresentationFormat>Widescreen</PresentationFormat>
  <Paragraphs>916</Paragraphs>
  <Slides>18</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18</vt:i4>
      </vt:variant>
    </vt:vector>
  </HeadingPairs>
  <TitlesOfParts>
    <vt:vector size="32" baseType="lpstr">
      <vt:lpstr>aromatic sc bold</vt:lpstr>
      <vt:lpstr>Calibri</vt:lpstr>
      <vt:lpstr>WordVisiCarriageReturn_MSFontService</vt:lpstr>
      <vt:lpstr>Times New Roman</vt:lpstr>
      <vt:lpstr>Calibri,Sans-Serif</vt:lpstr>
      <vt:lpstr>Calibri Light</vt:lpstr>
      <vt:lpstr>Adler</vt:lpstr>
      <vt:lpstr>Aptos</vt:lpstr>
      <vt:lpstr>Arial</vt:lpstr>
      <vt:lpstr>Comic Sans MS</vt:lpstr>
      <vt:lpstr>Segoe UI</vt:lpstr>
      <vt:lpstr>Arial,Sans-Serif</vt:lpstr>
      <vt:lpstr>Amatic SC</vt:lpstr>
      <vt:lpstr>Office Theme</vt:lpstr>
      <vt:lpstr>PowerPoint Presentation</vt:lpstr>
      <vt:lpstr>PowerPoint Presentation</vt:lpstr>
      <vt:lpstr>PowerPoint Presentation</vt:lpstr>
      <vt:lpstr>What we learned during transition...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Charlotte McConnell</cp:lastModifiedBy>
  <cp:revision>149</cp:revision>
  <dcterms:created xsi:type="dcterms:W3CDTF">2021-06-03T07:59:39Z</dcterms:created>
  <dcterms:modified xsi:type="dcterms:W3CDTF">2026-05-26T17:09:37Z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0x010100BDBE9604C5554D4EAD786B14F047AF12</vt:lpwstr>
  </property>
  <property fmtid="{D5CDD505-2E9C-101B-9397-08002B2CF9AE}" pid="3" name="MediaServiceImageTags">
    <vt:lpwstr/>
  </property>
</Properties>
</file>