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A29A4-3F59-78D6-11BE-388410FB18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1FF7C06-434B-34D1-8395-D436E0BA13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ECFA0F-A811-9D68-F44E-141A57F8F2A9}"/>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5" name="Footer Placeholder 4">
            <a:extLst>
              <a:ext uri="{FF2B5EF4-FFF2-40B4-BE49-F238E27FC236}">
                <a16:creationId xmlns:a16="http://schemas.microsoft.com/office/drawing/2014/main" id="{5E70F7AE-29C9-639A-2275-64C3FC443D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FB3A80-37D1-30D7-E899-3C74E8327289}"/>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1933130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BE4B6-A3B5-9C8C-C583-46EF21B29F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AFC2B7-7B11-D5C3-0930-9571A5EF98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28EE74-BC3E-D07A-D93B-CFEF095B1A28}"/>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5" name="Footer Placeholder 4">
            <a:extLst>
              <a:ext uri="{FF2B5EF4-FFF2-40B4-BE49-F238E27FC236}">
                <a16:creationId xmlns:a16="http://schemas.microsoft.com/office/drawing/2014/main" id="{1B2A2D8B-AFC3-B19B-FB73-AD2A78E937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EFD9B-5BB5-1192-808D-C203A420B002}"/>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4080613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7EE45-27C8-2F0B-D4D5-A974D55F9B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4C5E1B6-4D79-976B-E3CA-387A6870766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2373D2-8850-D7D3-63F0-A24A09080CB9}"/>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5" name="Footer Placeholder 4">
            <a:extLst>
              <a:ext uri="{FF2B5EF4-FFF2-40B4-BE49-F238E27FC236}">
                <a16:creationId xmlns:a16="http://schemas.microsoft.com/office/drawing/2014/main" id="{A327B996-A315-927C-EA92-5A09A036E6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D169E5-776B-3323-DDC1-505C4BFF994E}"/>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4292600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EABBF-8E9F-9CF3-BCC4-BB470004B5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6DA59BA-9ED1-415A-CC06-053AE389DBE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E74C4A0-E3FC-DF64-C876-1EE6E6B15FE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78E588D-E5F0-8CD5-A836-57C5978D47F1}"/>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6" name="Footer Placeholder 5">
            <a:extLst>
              <a:ext uri="{FF2B5EF4-FFF2-40B4-BE49-F238E27FC236}">
                <a16:creationId xmlns:a16="http://schemas.microsoft.com/office/drawing/2014/main" id="{F404700E-1098-4525-C463-C2ED9039D6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B03BD5-035C-0874-2629-11417F2A3AE2}"/>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2410967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78BF2-FC97-1AF7-404E-6C91CC8898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24A2C2-24A4-8121-8D30-4405A3E7D6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BB645C-6790-0E9F-B919-BB808B1841D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8921B21-C024-0AAF-F5BC-38F721A261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538842B-AC7B-557B-7A35-DA67921000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0AB2BF-EB8F-2A21-91C3-0A034DD5C9A7}"/>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8" name="Footer Placeholder 7">
            <a:extLst>
              <a:ext uri="{FF2B5EF4-FFF2-40B4-BE49-F238E27FC236}">
                <a16:creationId xmlns:a16="http://schemas.microsoft.com/office/drawing/2014/main" id="{4B173624-C715-97C9-4FF2-8DDFFDCF1C4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C7D0A58-369C-4B97-021E-B8A0A2D56881}"/>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3357209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FCF0A-5E0F-514B-57DC-5AE496DE21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F4FFB0-D40E-F7E2-AE41-9507CBAD760B}"/>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4" name="Footer Placeholder 3">
            <a:extLst>
              <a:ext uri="{FF2B5EF4-FFF2-40B4-BE49-F238E27FC236}">
                <a16:creationId xmlns:a16="http://schemas.microsoft.com/office/drawing/2014/main" id="{C690A787-650F-E2AD-B610-AF5571CCAA9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4CEA28-6379-648E-7188-172E82237639}"/>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162033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3305EE-D05D-D86A-F1B4-0AF2DDD905C8}"/>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3" name="Footer Placeholder 2">
            <a:extLst>
              <a:ext uri="{FF2B5EF4-FFF2-40B4-BE49-F238E27FC236}">
                <a16:creationId xmlns:a16="http://schemas.microsoft.com/office/drawing/2014/main" id="{D231D633-2C22-5B1A-C875-D41D03B9979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E1845C-9844-337C-DB10-349791E4D9A8}"/>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422296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40457-0992-09B1-5D9A-B421E1E1C3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3896C95-A0A4-88A6-3829-B718BAE6A1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5BCAAB8-2BFB-5C20-BAAC-D8D23271BA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A9578A-3A84-74A9-519C-B33D26EDBA47}"/>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6" name="Footer Placeholder 5">
            <a:extLst>
              <a:ext uri="{FF2B5EF4-FFF2-40B4-BE49-F238E27FC236}">
                <a16:creationId xmlns:a16="http://schemas.microsoft.com/office/drawing/2014/main" id="{575A1B76-E360-E68E-66E1-159A09A597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9B7CC8-BCA2-91BF-A7F4-172E2E2CF8B7}"/>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4186714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D8596-4DEB-F661-BD03-D161A94F5B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BFB5F85-24B6-BC3E-E138-04AE1453E0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7787A-3BCB-2B77-380A-B6B16D33B5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AB9C4F-2BC3-9AFC-5C24-8140879D19AA}"/>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6" name="Footer Placeholder 5">
            <a:extLst>
              <a:ext uri="{FF2B5EF4-FFF2-40B4-BE49-F238E27FC236}">
                <a16:creationId xmlns:a16="http://schemas.microsoft.com/office/drawing/2014/main" id="{AEE855E2-9EF6-A51F-A01D-136143F2DC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F08406-A180-5DD8-B8CD-67A7F1BBF930}"/>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2178276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5FC21-B4E8-CA20-FEFD-769E704097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A3C3CC-F332-FCA2-6FCD-7362240CBE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F91584-9248-2AD5-E4E1-4FC46FC6637F}"/>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5" name="Footer Placeholder 4">
            <a:extLst>
              <a:ext uri="{FF2B5EF4-FFF2-40B4-BE49-F238E27FC236}">
                <a16:creationId xmlns:a16="http://schemas.microsoft.com/office/drawing/2014/main" id="{594DB525-989B-D4B1-0806-C0CFCE9D13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806D24-66B9-E89A-42BA-7860CFB094B3}"/>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1117685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CE4A5D-0839-CB37-DDEF-B9660DB7451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ACBDB3-977B-DBE7-2DAB-FB70A3A7CA9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574ADB-E64F-9838-B165-657A20BF78D3}"/>
              </a:ext>
            </a:extLst>
          </p:cNvPr>
          <p:cNvSpPr>
            <a:spLocks noGrp="1"/>
          </p:cNvSpPr>
          <p:nvPr>
            <p:ph type="dt" sz="half" idx="10"/>
          </p:nvPr>
        </p:nvSpPr>
        <p:spPr/>
        <p:txBody>
          <a:bodyPr/>
          <a:lstStyle/>
          <a:p>
            <a:fld id="{F22FAB0A-B026-4D1D-AF06-89BFC2794480}" type="datetimeFigureOut">
              <a:rPr lang="en-GB" smtClean="0"/>
              <a:t>07/09/2022</a:t>
            </a:fld>
            <a:endParaRPr lang="en-GB"/>
          </a:p>
        </p:txBody>
      </p:sp>
      <p:sp>
        <p:nvSpPr>
          <p:cNvPr id="5" name="Footer Placeholder 4">
            <a:extLst>
              <a:ext uri="{FF2B5EF4-FFF2-40B4-BE49-F238E27FC236}">
                <a16:creationId xmlns:a16="http://schemas.microsoft.com/office/drawing/2014/main" id="{957BF17F-0595-9570-3DF6-F016D30713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145A8E-7422-DE02-DCB8-1528D6F4E5D5}"/>
              </a:ext>
            </a:extLst>
          </p:cNvPr>
          <p:cNvSpPr>
            <a:spLocks noGrp="1"/>
          </p:cNvSpPr>
          <p:nvPr>
            <p:ph type="sldNum" sz="quarter" idx="12"/>
          </p:nvPr>
        </p:nvSpPr>
        <p:spPr/>
        <p:txBody>
          <a:bodyPr/>
          <a:lstStyle/>
          <a:p>
            <a:fld id="{19F42432-6DEC-47BB-B311-C861FAE9C6D5}" type="slidenum">
              <a:rPr lang="en-GB" smtClean="0"/>
              <a:t>‹#›</a:t>
            </a:fld>
            <a:endParaRPr lang="en-GB"/>
          </a:p>
        </p:txBody>
      </p:sp>
    </p:spTree>
    <p:extLst>
      <p:ext uri="{BB962C8B-B14F-4D97-AF65-F5344CB8AC3E}">
        <p14:creationId xmlns:p14="http://schemas.microsoft.com/office/powerpoint/2010/main" val="4286150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9A47E3-981A-B26B-4523-0EE2BF8F2E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0DB7B3-F77B-CE47-A1F8-E93DE0493D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F735EA-8594-E599-2363-DEC79235B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2FAB0A-B026-4D1D-AF06-89BFC2794480}" type="datetimeFigureOut">
              <a:rPr lang="en-GB" smtClean="0"/>
              <a:t>07/09/2022</a:t>
            </a:fld>
            <a:endParaRPr lang="en-GB"/>
          </a:p>
        </p:txBody>
      </p:sp>
      <p:sp>
        <p:nvSpPr>
          <p:cNvPr id="5" name="Footer Placeholder 4">
            <a:extLst>
              <a:ext uri="{FF2B5EF4-FFF2-40B4-BE49-F238E27FC236}">
                <a16:creationId xmlns:a16="http://schemas.microsoft.com/office/drawing/2014/main" id="{038C02CA-4FB0-1963-FCB3-525E2D31F9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3749FA2-A949-2FF4-109D-A3E818627E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F42432-6DEC-47BB-B311-C861FAE9C6D5}" type="slidenum">
              <a:rPr lang="en-GB" smtClean="0"/>
              <a:t>‹#›</a:t>
            </a:fld>
            <a:endParaRPr lang="en-GB"/>
          </a:p>
        </p:txBody>
      </p:sp>
    </p:spTree>
    <p:extLst>
      <p:ext uri="{BB962C8B-B14F-4D97-AF65-F5344CB8AC3E}">
        <p14:creationId xmlns:p14="http://schemas.microsoft.com/office/powerpoint/2010/main" val="1295665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5C0715C-42CF-A315-018D-57F17E9DAF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9303" y="1709214"/>
            <a:ext cx="9613397" cy="1033439"/>
          </a:xfrm>
          <a:prstGeom prst="rect">
            <a:avLst/>
          </a:prstGeom>
        </p:spPr>
      </p:pic>
      <p:sp>
        <p:nvSpPr>
          <p:cNvPr id="12" name="Right Triangle 1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2DC8B0-039D-9FAF-EAAC-EDD3C19C4C08}"/>
              </a:ext>
            </a:extLst>
          </p:cNvPr>
          <p:cNvSpPr>
            <a:spLocks noGrp="1"/>
          </p:cNvSpPr>
          <p:nvPr>
            <p:ph type="ctrTitle"/>
          </p:nvPr>
        </p:nvSpPr>
        <p:spPr>
          <a:xfrm>
            <a:off x="1289304" y="3429000"/>
            <a:ext cx="8921672" cy="1713305"/>
          </a:xfrm>
        </p:spPr>
        <p:txBody>
          <a:bodyPr anchor="b">
            <a:normAutofit/>
          </a:bodyPr>
          <a:lstStyle/>
          <a:p>
            <a:pPr algn="l"/>
            <a:r>
              <a:rPr lang="en-GB" sz="7400"/>
              <a:t>Learning how to learn</a:t>
            </a:r>
          </a:p>
        </p:txBody>
      </p:sp>
      <p:sp>
        <p:nvSpPr>
          <p:cNvPr id="3" name="Subtitle 2">
            <a:extLst>
              <a:ext uri="{FF2B5EF4-FFF2-40B4-BE49-F238E27FC236}">
                <a16:creationId xmlns:a16="http://schemas.microsoft.com/office/drawing/2014/main" id="{3ED6873F-5752-834E-B4CA-994D9C2DD93D}"/>
              </a:ext>
            </a:extLst>
          </p:cNvPr>
          <p:cNvSpPr>
            <a:spLocks noGrp="1"/>
          </p:cNvSpPr>
          <p:nvPr>
            <p:ph type="subTitle" idx="1"/>
          </p:nvPr>
        </p:nvSpPr>
        <p:spPr>
          <a:xfrm>
            <a:off x="1289303" y="5142305"/>
            <a:ext cx="7321298" cy="753165"/>
          </a:xfrm>
        </p:spPr>
        <p:txBody>
          <a:bodyPr anchor="t">
            <a:normAutofit/>
          </a:bodyPr>
          <a:lstStyle/>
          <a:p>
            <a:pPr algn="l"/>
            <a:r>
              <a:rPr lang="en-GB" sz="1900"/>
              <a:t>Collective Worship</a:t>
            </a:r>
          </a:p>
          <a:p>
            <a:pPr algn="l"/>
            <a:r>
              <a:rPr lang="en-GB" sz="1900"/>
              <a:t>7</a:t>
            </a:r>
            <a:r>
              <a:rPr lang="en-GB" sz="1900" baseline="30000"/>
              <a:t>th</a:t>
            </a:r>
            <a:r>
              <a:rPr lang="en-GB" sz="1900"/>
              <a:t> September </a:t>
            </a:r>
          </a:p>
        </p:txBody>
      </p:sp>
    </p:spTree>
    <p:extLst>
      <p:ext uri="{BB962C8B-B14F-4D97-AF65-F5344CB8AC3E}">
        <p14:creationId xmlns:p14="http://schemas.microsoft.com/office/powerpoint/2010/main" val="1180419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9F0476-C566-66B5-35F0-AB2CDC6724D9}"/>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3800" kern="1200">
                <a:solidFill>
                  <a:schemeClr val="tx1"/>
                </a:solidFill>
                <a:latin typeface="+mj-lt"/>
                <a:ea typeface="+mj-ea"/>
                <a:cs typeface="+mj-cs"/>
              </a:rPr>
              <a:t>Opening prayer - thamkfulness</a:t>
            </a:r>
          </a:p>
        </p:txBody>
      </p:sp>
      <p:sp>
        <p:nvSpPr>
          <p:cNvPr id="2057"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18A8CAD-0416-CE74-59E9-F4C44EE2CB5B}"/>
              </a:ext>
            </a:extLst>
          </p:cNvPr>
          <p:cNvSpPr txBox="1"/>
          <p:nvPr/>
        </p:nvSpPr>
        <p:spPr>
          <a:xfrm>
            <a:off x="630936" y="2807208"/>
            <a:ext cx="3429000" cy="341071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dirty="0"/>
              <a:t>Father God, guide us today as we think about learning to learn. Help us to remember how privileged we are to come to a safe, thriving school. Guide us over the coming weeks as we learn to understand ourselves as learners. Help us to find our strengths but to also be comfortable with knowing what we need to develop. </a:t>
            </a:r>
          </a:p>
          <a:p>
            <a:pPr indent="-228600">
              <a:lnSpc>
                <a:spcPct val="90000"/>
              </a:lnSpc>
              <a:spcAft>
                <a:spcPts val="600"/>
              </a:spcAft>
              <a:buFont typeface="Arial" panose="020B0604020202020204" pitchFamily="34" charset="0"/>
              <a:buChar char="•"/>
            </a:pPr>
            <a:r>
              <a:rPr lang="en-US" sz="1700" dirty="0"/>
              <a:t>In your wisdom Lord we will shine</a:t>
            </a:r>
          </a:p>
          <a:p>
            <a:pPr indent="-228600">
              <a:lnSpc>
                <a:spcPct val="90000"/>
              </a:lnSpc>
              <a:spcAft>
                <a:spcPts val="600"/>
              </a:spcAft>
              <a:buFont typeface="Arial" panose="020B0604020202020204" pitchFamily="34" charset="0"/>
              <a:buChar char="•"/>
            </a:pPr>
            <a:endParaRPr lang="en-US" sz="1700" dirty="0"/>
          </a:p>
        </p:txBody>
      </p:sp>
      <p:pic>
        <p:nvPicPr>
          <p:cNvPr id="2050" name="Picture 2" descr="Twelve-year-old Rabson gets the opportunity to read aloud at a reading camp held in his village every weekend.">
            <a:extLst>
              <a:ext uri="{FF2B5EF4-FFF2-40B4-BE49-F238E27FC236}">
                <a16:creationId xmlns:a16="http://schemas.microsoft.com/office/drawing/2014/main" id="{7545B565-C840-C47F-682D-F7BB683817C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654296" y="1124883"/>
            <a:ext cx="6903720" cy="4608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7CF7307-41AA-F6CF-AB4B-C31F8436C202}"/>
              </a:ext>
            </a:extLst>
          </p:cNvPr>
          <p:cNvSpPr txBox="1"/>
          <p:nvPr/>
        </p:nvSpPr>
        <p:spPr>
          <a:xfrm>
            <a:off x="4618086" y="5733116"/>
            <a:ext cx="7027960" cy="923330"/>
          </a:xfrm>
          <a:prstGeom prst="rect">
            <a:avLst/>
          </a:prstGeom>
          <a:noFill/>
        </p:spPr>
        <p:txBody>
          <a:bodyPr wrap="square" rtlCol="0">
            <a:spAutoFit/>
          </a:bodyPr>
          <a:lstStyle/>
          <a:p>
            <a:r>
              <a:rPr lang="en-GB" b="0" i="1" dirty="0">
                <a:effectLst/>
                <a:latin typeface="Lato" panose="020F0502020204030203" pitchFamily="34" charset="0"/>
              </a:rPr>
              <a:t>Twelve-year-old </a:t>
            </a:r>
            <a:r>
              <a:rPr lang="en-GB" b="0" i="1" dirty="0" err="1">
                <a:effectLst/>
                <a:latin typeface="Lato" panose="020F0502020204030203" pitchFamily="34" charset="0"/>
              </a:rPr>
              <a:t>Rabson</a:t>
            </a:r>
            <a:r>
              <a:rPr lang="en-GB" b="0" i="1" dirty="0">
                <a:effectLst/>
                <a:latin typeface="Lato" panose="020F0502020204030203" pitchFamily="34" charset="0"/>
              </a:rPr>
              <a:t> gets the opportunity to read aloud at a reading camp held in his village every weekend. (©2020 World Vision/photo by </a:t>
            </a:r>
            <a:r>
              <a:rPr lang="en-GB" b="0" i="1" dirty="0" err="1">
                <a:effectLst/>
                <a:latin typeface="Lato" panose="020F0502020204030203" pitchFamily="34" charset="0"/>
              </a:rPr>
              <a:t>Tigana</a:t>
            </a:r>
            <a:r>
              <a:rPr lang="en-GB" b="0" i="1" dirty="0">
                <a:effectLst/>
                <a:latin typeface="Lato" panose="020F0502020204030203" pitchFamily="34" charset="0"/>
              </a:rPr>
              <a:t> </a:t>
            </a:r>
            <a:r>
              <a:rPr lang="en-GB" b="0" i="1" dirty="0" err="1">
                <a:effectLst/>
                <a:latin typeface="Lato" panose="020F0502020204030203" pitchFamily="34" charset="0"/>
              </a:rPr>
              <a:t>Chileshe</a:t>
            </a:r>
            <a:r>
              <a:rPr lang="en-GB" b="0" i="1" dirty="0">
                <a:effectLst/>
                <a:latin typeface="Lato" panose="020F0502020204030203" pitchFamily="34" charset="0"/>
              </a:rPr>
              <a:t>)</a:t>
            </a:r>
            <a:endParaRPr lang="en-GB" dirty="0"/>
          </a:p>
        </p:txBody>
      </p:sp>
    </p:spTree>
    <p:extLst>
      <p:ext uri="{BB962C8B-B14F-4D97-AF65-F5344CB8AC3E}">
        <p14:creationId xmlns:p14="http://schemas.microsoft.com/office/powerpoint/2010/main" val="416244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AFF37-B0F7-F70F-54E9-E7DB8109ABB9}"/>
              </a:ext>
            </a:extLst>
          </p:cNvPr>
          <p:cNvSpPr>
            <a:spLocks noGrp="1"/>
          </p:cNvSpPr>
          <p:nvPr>
            <p:ph type="title"/>
          </p:nvPr>
        </p:nvSpPr>
        <p:spPr/>
        <p:txBody>
          <a:bodyPr/>
          <a:lstStyle/>
          <a:p>
            <a:r>
              <a:rPr lang="en-GB" dirty="0"/>
              <a:t>What should we put into a toolbox for learning?</a:t>
            </a:r>
          </a:p>
        </p:txBody>
      </p:sp>
      <p:pic>
        <p:nvPicPr>
          <p:cNvPr id="5" name="Content Placeholder 4">
            <a:extLst>
              <a:ext uri="{FF2B5EF4-FFF2-40B4-BE49-F238E27FC236}">
                <a16:creationId xmlns:a16="http://schemas.microsoft.com/office/drawing/2014/main" id="{576EEB7F-D41C-08A7-D474-5ED8AA0C6AE7}"/>
              </a:ext>
            </a:extLst>
          </p:cNvPr>
          <p:cNvPicPr>
            <a:picLocks noGrp="1" noChangeAspect="1"/>
          </p:cNvPicPr>
          <p:nvPr>
            <p:ph idx="1"/>
          </p:nvPr>
        </p:nvPicPr>
        <p:blipFill>
          <a:blip r:embed="rId2"/>
          <a:stretch>
            <a:fillRect/>
          </a:stretch>
        </p:blipFill>
        <p:spPr>
          <a:xfrm>
            <a:off x="5472695" y="1452400"/>
            <a:ext cx="5881105" cy="4351338"/>
          </a:xfrm>
        </p:spPr>
      </p:pic>
      <p:sp>
        <p:nvSpPr>
          <p:cNvPr id="7" name="TextBox 6">
            <a:extLst>
              <a:ext uri="{FF2B5EF4-FFF2-40B4-BE49-F238E27FC236}">
                <a16:creationId xmlns:a16="http://schemas.microsoft.com/office/drawing/2014/main" id="{3FEE241F-515E-6446-9ACF-8DF199219280}"/>
              </a:ext>
            </a:extLst>
          </p:cNvPr>
          <p:cNvSpPr txBox="1"/>
          <p:nvPr/>
        </p:nvSpPr>
        <p:spPr>
          <a:xfrm>
            <a:off x="985086" y="3219168"/>
            <a:ext cx="3050019" cy="1384995"/>
          </a:xfrm>
          <a:prstGeom prst="rect">
            <a:avLst/>
          </a:prstGeom>
          <a:noFill/>
        </p:spPr>
        <p:txBody>
          <a:bodyPr wrap="square">
            <a:spAutoFit/>
          </a:bodyPr>
          <a:lstStyle/>
          <a:p>
            <a:r>
              <a:rPr lang="en-GB" sz="2800" dirty="0"/>
              <a:t>What things do we need to learn successfully? </a:t>
            </a:r>
          </a:p>
        </p:txBody>
      </p:sp>
    </p:spTree>
    <p:extLst>
      <p:ext uri="{BB962C8B-B14F-4D97-AF65-F5344CB8AC3E}">
        <p14:creationId xmlns:p14="http://schemas.microsoft.com/office/powerpoint/2010/main" val="4142012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ED607F-0F73-7025-7CF0-F379C0A03307}"/>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Did you put these things in?</a:t>
            </a:r>
          </a:p>
        </p:txBody>
      </p:sp>
      <p:pic>
        <p:nvPicPr>
          <p:cNvPr id="5" name="Content Placeholder 4">
            <a:extLst>
              <a:ext uri="{FF2B5EF4-FFF2-40B4-BE49-F238E27FC236}">
                <a16:creationId xmlns:a16="http://schemas.microsoft.com/office/drawing/2014/main" id="{C01B4607-A408-BE30-DAEF-FC168FB05D0C}"/>
              </a:ext>
            </a:extLst>
          </p:cNvPr>
          <p:cNvPicPr>
            <a:picLocks noGrp="1" noChangeAspect="1"/>
          </p:cNvPicPr>
          <p:nvPr>
            <p:ph idx="1"/>
          </p:nvPr>
        </p:nvPicPr>
        <p:blipFill>
          <a:blip r:embed="rId2"/>
          <a:stretch>
            <a:fillRect/>
          </a:stretch>
        </p:blipFill>
        <p:spPr>
          <a:xfrm>
            <a:off x="1518708" y="1675227"/>
            <a:ext cx="9154583" cy="4394199"/>
          </a:xfrm>
          <a:prstGeom prst="rect">
            <a:avLst/>
          </a:prstGeom>
        </p:spPr>
      </p:pic>
    </p:spTree>
    <p:extLst>
      <p:ext uri="{BB962C8B-B14F-4D97-AF65-F5344CB8AC3E}">
        <p14:creationId xmlns:p14="http://schemas.microsoft.com/office/powerpoint/2010/main" val="4237812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8FF50-0E38-9BCB-9D6F-01F5EBBA6DC5}"/>
              </a:ext>
            </a:extLst>
          </p:cNvPr>
          <p:cNvSpPr>
            <a:spLocks noGrp="1"/>
          </p:cNvSpPr>
          <p:nvPr>
            <p:ph type="title"/>
          </p:nvPr>
        </p:nvSpPr>
        <p:spPr>
          <a:xfrm>
            <a:off x="648929" y="629266"/>
            <a:ext cx="3505495" cy="1622321"/>
          </a:xfrm>
        </p:spPr>
        <p:txBody>
          <a:bodyPr>
            <a:normAutofit/>
          </a:bodyPr>
          <a:lstStyle/>
          <a:p>
            <a:r>
              <a:rPr lang="en-GB" dirty="0"/>
              <a:t>What else is needed?</a:t>
            </a:r>
          </a:p>
        </p:txBody>
      </p:sp>
      <p:sp>
        <p:nvSpPr>
          <p:cNvPr id="3" name="Content Placeholder 2">
            <a:extLst>
              <a:ext uri="{FF2B5EF4-FFF2-40B4-BE49-F238E27FC236}">
                <a16:creationId xmlns:a16="http://schemas.microsoft.com/office/drawing/2014/main" id="{AFD42B31-9AD7-A8ED-BD98-F3596A0058F6}"/>
              </a:ext>
            </a:extLst>
          </p:cNvPr>
          <p:cNvSpPr>
            <a:spLocks noGrp="1"/>
          </p:cNvSpPr>
          <p:nvPr>
            <p:ph idx="1"/>
          </p:nvPr>
        </p:nvSpPr>
        <p:spPr>
          <a:xfrm>
            <a:off x="648931" y="2438400"/>
            <a:ext cx="3505494" cy="3785419"/>
          </a:xfrm>
        </p:spPr>
        <p:txBody>
          <a:bodyPr>
            <a:normAutofit/>
          </a:bodyPr>
          <a:lstStyle/>
          <a:p>
            <a:r>
              <a:rPr lang="en-GB" dirty="0"/>
              <a:t>Scientists tell us that to be a successful learner, we also have to have the right attitudes and characteristics in our toolboxes. </a:t>
            </a:r>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FDC6D78-0BBF-954D-DFB9-FEEB8DAB533E}"/>
              </a:ext>
            </a:extLst>
          </p:cNvPr>
          <p:cNvPicPr>
            <a:picLocks noChangeAspect="1"/>
          </p:cNvPicPr>
          <p:nvPr/>
        </p:nvPicPr>
        <p:blipFill>
          <a:blip r:embed="rId2"/>
          <a:stretch>
            <a:fillRect/>
          </a:stretch>
        </p:blipFill>
        <p:spPr>
          <a:xfrm>
            <a:off x="5405862" y="1425949"/>
            <a:ext cx="6019331" cy="4002855"/>
          </a:xfrm>
          <a:prstGeom prst="rect">
            <a:avLst/>
          </a:prstGeom>
          <a:effectLst/>
        </p:spPr>
      </p:pic>
    </p:spTree>
    <p:extLst>
      <p:ext uri="{BB962C8B-B14F-4D97-AF65-F5344CB8AC3E}">
        <p14:creationId xmlns:p14="http://schemas.microsoft.com/office/powerpoint/2010/main" val="3514233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43EB0-6E39-83E6-7C56-855CAA50DD60}"/>
              </a:ext>
            </a:extLst>
          </p:cNvPr>
          <p:cNvSpPr>
            <a:spLocks noGrp="1"/>
          </p:cNvSpPr>
          <p:nvPr>
            <p:ph type="title"/>
          </p:nvPr>
        </p:nvSpPr>
        <p:spPr/>
        <p:txBody>
          <a:bodyPr/>
          <a:lstStyle/>
          <a:p>
            <a:r>
              <a:rPr lang="en-GB" dirty="0"/>
              <a:t>What attitudes and characteristics do you think we need?</a:t>
            </a:r>
          </a:p>
        </p:txBody>
      </p:sp>
      <p:sp>
        <p:nvSpPr>
          <p:cNvPr id="4" name="Rectangle 3">
            <a:extLst>
              <a:ext uri="{FF2B5EF4-FFF2-40B4-BE49-F238E27FC236}">
                <a16:creationId xmlns:a16="http://schemas.microsoft.com/office/drawing/2014/main" id="{EC25C84D-DBE4-CA1B-D74E-1A95413CB51A}"/>
              </a:ext>
            </a:extLst>
          </p:cNvPr>
          <p:cNvSpPr/>
          <p:nvPr/>
        </p:nvSpPr>
        <p:spPr>
          <a:xfrm rot="20967074">
            <a:off x="654341" y="1879985"/>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a:solidFill>
                  <a:schemeClr val="tx1"/>
                </a:solidFill>
              </a:rPr>
              <a:t>Creativity</a:t>
            </a:r>
            <a:endParaRPr lang="en-GB" dirty="0">
              <a:solidFill>
                <a:schemeClr val="tx1"/>
              </a:solidFill>
            </a:endParaRPr>
          </a:p>
        </p:txBody>
      </p:sp>
      <p:sp>
        <p:nvSpPr>
          <p:cNvPr id="6" name="Rectangle 5">
            <a:extLst>
              <a:ext uri="{FF2B5EF4-FFF2-40B4-BE49-F238E27FC236}">
                <a16:creationId xmlns:a16="http://schemas.microsoft.com/office/drawing/2014/main" id="{529D5EF9-3212-FBD5-55F4-8EE20EDD6664}"/>
              </a:ext>
            </a:extLst>
          </p:cNvPr>
          <p:cNvSpPr/>
          <p:nvPr/>
        </p:nvSpPr>
        <p:spPr>
          <a:xfrm rot="20287988">
            <a:off x="8570752" y="5135255"/>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Resilience</a:t>
            </a:r>
            <a:endParaRPr lang="en-GB" dirty="0">
              <a:solidFill>
                <a:schemeClr val="tx1"/>
              </a:solidFill>
            </a:endParaRPr>
          </a:p>
        </p:txBody>
      </p:sp>
      <p:sp>
        <p:nvSpPr>
          <p:cNvPr id="8" name="Rectangle 7">
            <a:extLst>
              <a:ext uri="{FF2B5EF4-FFF2-40B4-BE49-F238E27FC236}">
                <a16:creationId xmlns:a16="http://schemas.microsoft.com/office/drawing/2014/main" id="{3C0FC34F-96EF-C514-03E6-1566369B7689}"/>
              </a:ext>
            </a:extLst>
          </p:cNvPr>
          <p:cNvSpPr/>
          <p:nvPr/>
        </p:nvSpPr>
        <p:spPr>
          <a:xfrm rot="21194788">
            <a:off x="1386980" y="5306403"/>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Friends</a:t>
            </a:r>
            <a:endParaRPr lang="en-GB" dirty="0">
              <a:solidFill>
                <a:schemeClr val="tx1"/>
              </a:solidFill>
            </a:endParaRPr>
          </a:p>
        </p:txBody>
      </p:sp>
      <p:sp>
        <p:nvSpPr>
          <p:cNvPr id="10" name="Rectangle 9">
            <a:extLst>
              <a:ext uri="{FF2B5EF4-FFF2-40B4-BE49-F238E27FC236}">
                <a16:creationId xmlns:a16="http://schemas.microsoft.com/office/drawing/2014/main" id="{B3527669-1AC1-624D-ECE5-BAB4EECD99F5}"/>
              </a:ext>
            </a:extLst>
          </p:cNvPr>
          <p:cNvSpPr/>
          <p:nvPr/>
        </p:nvSpPr>
        <p:spPr>
          <a:xfrm rot="538464">
            <a:off x="5184901" y="5252789"/>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Positive attitude</a:t>
            </a:r>
          </a:p>
        </p:txBody>
      </p:sp>
      <p:sp>
        <p:nvSpPr>
          <p:cNvPr id="12" name="Rectangle 11">
            <a:extLst>
              <a:ext uri="{FF2B5EF4-FFF2-40B4-BE49-F238E27FC236}">
                <a16:creationId xmlns:a16="http://schemas.microsoft.com/office/drawing/2014/main" id="{7C50163C-1B48-AB3C-ABA6-04E79D895156}"/>
              </a:ext>
            </a:extLst>
          </p:cNvPr>
          <p:cNvSpPr/>
          <p:nvPr/>
        </p:nvSpPr>
        <p:spPr>
          <a:xfrm>
            <a:off x="8570752" y="3504250"/>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Focus</a:t>
            </a:r>
          </a:p>
        </p:txBody>
      </p:sp>
      <p:sp>
        <p:nvSpPr>
          <p:cNvPr id="14" name="Rectangle 13">
            <a:extLst>
              <a:ext uri="{FF2B5EF4-FFF2-40B4-BE49-F238E27FC236}">
                <a16:creationId xmlns:a16="http://schemas.microsoft.com/office/drawing/2014/main" id="{AB291FBD-3595-599A-DD4F-8E07B40B2DFB}"/>
              </a:ext>
            </a:extLst>
          </p:cNvPr>
          <p:cNvSpPr/>
          <p:nvPr/>
        </p:nvSpPr>
        <p:spPr>
          <a:xfrm rot="927464">
            <a:off x="1032601" y="3569821"/>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Curiosity</a:t>
            </a:r>
          </a:p>
        </p:txBody>
      </p:sp>
      <p:sp>
        <p:nvSpPr>
          <p:cNvPr id="16" name="Rectangle 15">
            <a:extLst>
              <a:ext uri="{FF2B5EF4-FFF2-40B4-BE49-F238E27FC236}">
                <a16:creationId xmlns:a16="http://schemas.microsoft.com/office/drawing/2014/main" id="{1C5D1781-0F22-0F67-AD3E-02BDA0E1ED23}"/>
              </a:ext>
            </a:extLst>
          </p:cNvPr>
          <p:cNvSpPr/>
          <p:nvPr/>
        </p:nvSpPr>
        <p:spPr>
          <a:xfrm rot="20910482">
            <a:off x="4882393" y="3504251"/>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Risk taking</a:t>
            </a:r>
          </a:p>
        </p:txBody>
      </p:sp>
      <p:sp>
        <p:nvSpPr>
          <p:cNvPr id="18" name="Rectangle 17">
            <a:extLst>
              <a:ext uri="{FF2B5EF4-FFF2-40B4-BE49-F238E27FC236}">
                <a16:creationId xmlns:a16="http://schemas.microsoft.com/office/drawing/2014/main" id="{FA730628-A874-C3B5-E0D2-DFE9D9C4AB17}"/>
              </a:ext>
            </a:extLst>
          </p:cNvPr>
          <p:cNvSpPr/>
          <p:nvPr/>
        </p:nvSpPr>
        <p:spPr>
          <a:xfrm>
            <a:off x="4221060" y="2004955"/>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Being interested</a:t>
            </a:r>
          </a:p>
        </p:txBody>
      </p:sp>
      <p:sp>
        <p:nvSpPr>
          <p:cNvPr id="20" name="Rectangle 19">
            <a:extLst>
              <a:ext uri="{FF2B5EF4-FFF2-40B4-BE49-F238E27FC236}">
                <a16:creationId xmlns:a16="http://schemas.microsoft.com/office/drawing/2014/main" id="{CDA85BF5-E16C-F424-3BDC-9B7A85CBA2B7}"/>
              </a:ext>
            </a:extLst>
          </p:cNvPr>
          <p:cNvSpPr/>
          <p:nvPr/>
        </p:nvSpPr>
        <p:spPr>
          <a:xfrm rot="814308">
            <a:off x="8397380" y="1758739"/>
            <a:ext cx="2860646" cy="8556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solidFill>
                  <a:schemeClr val="tx1"/>
                </a:solidFill>
              </a:rPr>
              <a:t>Deep-thinking</a:t>
            </a:r>
          </a:p>
        </p:txBody>
      </p:sp>
    </p:spTree>
    <p:extLst>
      <p:ext uri="{BB962C8B-B14F-4D97-AF65-F5344CB8AC3E}">
        <p14:creationId xmlns:p14="http://schemas.microsoft.com/office/powerpoint/2010/main" val="124264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0" grpId="0" animBg="1"/>
      <p:bldP spid="12" grpId="0" animBg="1"/>
      <p:bldP spid="14" grpId="0" animBg="1"/>
      <p:bldP spid="16" grpId="0" animBg="1"/>
      <p:bldP spid="18"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6EB5-4B00-34D4-6DDB-BA5636E863B3}"/>
              </a:ext>
            </a:extLst>
          </p:cNvPr>
          <p:cNvSpPr>
            <a:spLocks noGrp="1"/>
          </p:cNvSpPr>
          <p:nvPr>
            <p:ph type="title"/>
          </p:nvPr>
        </p:nvSpPr>
        <p:spPr/>
        <p:txBody>
          <a:bodyPr/>
          <a:lstStyle/>
          <a:p>
            <a:r>
              <a:rPr lang="en-GB" dirty="0"/>
              <a:t>These animals can help us with our learning too</a:t>
            </a:r>
          </a:p>
        </p:txBody>
      </p:sp>
      <p:pic>
        <p:nvPicPr>
          <p:cNvPr id="5" name="Picture 4">
            <a:extLst>
              <a:ext uri="{FF2B5EF4-FFF2-40B4-BE49-F238E27FC236}">
                <a16:creationId xmlns:a16="http://schemas.microsoft.com/office/drawing/2014/main" id="{6A4037E9-8630-56C5-A310-8C120DCC9C1F}"/>
              </a:ext>
            </a:extLst>
          </p:cNvPr>
          <p:cNvPicPr>
            <a:picLocks noChangeAspect="1"/>
          </p:cNvPicPr>
          <p:nvPr/>
        </p:nvPicPr>
        <p:blipFill rotWithShape="1">
          <a:blip r:embed="rId2"/>
          <a:srcRect l="2183"/>
          <a:stretch/>
        </p:blipFill>
        <p:spPr>
          <a:xfrm>
            <a:off x="5796793" y="1249959"/>
            <a:ext cx="4870681" cy="4852769"/>
          </a:xfrm>
          <a:prstGeom prst="rect">
            <a:avLst/>
          </a:prstGeom>
        </p:spPr>
      </p:pic>
      <p:sp>
        <p:nvSpPr>
          <p:cNvPr id="7" name="TextBox 6">
            <a:extLst>
              <a:ext uri="{FF2B5EF4-FFF2-40B4-BE49-F238E27FC236}">
                <a16:creationId xmlns:a16="http://schemas.microsoft.com/office/drawing/2014/main" id="{F9BD1679-9B33-318E-F9AF-0F39AB17FC0D}"/>
              </a:ext>
            </a:extLst>
          </p:cNvPr>
          <p:cNvSpPr txBox="1"/>
          <p:nvPr/>
        </p:nvSpPr>
        <p:spPr>
          <a:xfrm>
            <a:off x="838200" y="2030421"/>
            <a:ext cx="3784134" cy="3046988"/>
          </a:xfrm>
          <a:prstGeom prst="rect">
            <a:avLst/>
          </a:prstGeom>
          <a:noFill/>
        </p:spPr>
        <p:txBody>
          <a:bodyPr wrap="square">
            <a:spAutoFit/>
          </a:bodyPr>
          <a:lstStyle/>
          <a:p>
            <a:r>
              <a:rPr lang="en-GB" sz="2400" dirty="0"/>
              <a:t>Each animal is good at doing something special that helps it to learn. </a:t>
            </a:r>
          </a:p>
          <a:p>
            <a:endParaRPr lang="en-GB" sz="2400" dirty="0"/>
          </a:p>
          <a:p>
            <a:r>
              <a:rPr lang="en-GB" sz="2400" dirty="0"/>
              <a:t>We are going to find out about each of these animals in more detail this year. Which ones can </a:t>
            </a:r>
            <a:r>
              <a:rPr lang="en-GB" sz="2400" i="1" dirty="0"/>
              <a:t>you</a:t>
            </a:r>
            <a:r>
              <a:rPr lang="en-GB" sz="2400" dirty="0"/>
              <a:t> name? </a:t>
            </a:r>
          </a:p>
        </p:txBody>
      </p:sp>
    </p:spTree>
    <p:extLst>
      <p:ext uri="{BB962C8B-B14F-4D97-AF65-F5344CB8AC3E}">
        <p14:creationId xmlns:p14="http://schemas.microsoft.com/office/powerpoint/2010/main" val="3601308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E9163B-BE3A-795B-A55C-C8DDD7881F38}"/>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Did you know any?</a:t>
            </a:r>
          </a:p>
        </p:txBody>
      </p:sp>
      <p:pic>
        <p:nvPicPr>
          <p:cNvPr id="5" name="Content Placeholder 4">
            <a:extLst>
              <a:ext uri="{FF2B5EF4-FFF2-40B4-BE49-F238E27FC236}">
                <a16:creationId xmlns:a16="http://schemas.microsoft.com/office/drawing/2014/main" id="{02ED7289-31CE-23CB-FB1E-7A03CDDF0743}"/>
              </a:ext>
            </a:extLst>
          </p:cNvPr>
          <p:cNvPicPr>
            <a:picLocks noGrp="1" noChangeAspect="1"/>
          </p:cNvPicPr>
          <p:nvPr>
            <p:ph idx="1"/>
          </p:nvPr>
        </p:nvPicPr>
        <p:blipFill>
          <a:blip r:embed="rId2"/>
          <a:stretch>
            <a:fillRect/>
          </a:stretch>
        </p:blipFill>
        <p:spPr>
          <a:xfrm>
            <a:off x="1582176" y="1553929"/>
            <a:ext cx="8709489" cy="4920860"/>
          </a:xfrm>
          <a:prstGeom prst="rect">
            <a:avLst/>
          </a:prstGeom>
        </p:spPr>
      </p:pic>
    </p:spTree>
    <p:extLst>
      <p:ext uri="{BB962C8B-B14F-4D97-AF65-F5344CB8AC3E}">
        <p14:creationId xmlns:p14="http://schemas.microsoft.com/office/powerpoint/2010/main" val="1504027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24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E5E312D7-B321-59C6-A1E5-2A9EFA32EA35}"/>
              </a:ext>
            </a:extLst>
          </p:cNvPr>
          <p:cNvPicPr>
            <a:picLocks noGrp="1" noChangeAspect="1"/>
          </p:cNvPicPr>
          <p:nvPr>
            <p:ph idx="1"/>
          </p:nvPr>
        </p:nvPicPr>
        <p:blipFill>
          <a:blip r:embed="rId2"/>
          <a:stretch>
            <a:fillRect/>
          </a:stretch>
        </p:blipFill>
        <p:spPr>
          <a:xfrm>
            <a:off x="1099527" y="643467"/>
            <a:ext cx="9992946" cy="5571066"/>
          </a:xfrm>
          <a:prstGeom prst="rect">
            <a:avLst/>
          </a:prstGeom>
        </p:spPr>
      </p:pic>
    </p:spTree>
    <p:extLst>
      <p:ext uri="{BB962C8B-B14F-4D97-AF65-F5344CB8AC3E}">
        <p14:creationId xmlns:p14="http://schemas.microsoft.com/office/powerpoint/2010/main" val="655353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3423B-9908-7F4C-B7F3-50F347F2888F}"/>
              </a:ext>
            </a:extLst>
          </p:cNvPr>
          <p:cNvSpPr>
            <a:spLocks noGrp="1"/>
          </p:cNvSpPr>
          <p:nvPr>
            <p:ph type="title"/>
          </p:nvPr>
        </p:nvSpPr>
        <p:spPr/>
        <p:txBody>
          <a:bodyPr/>
          <a:lstStyle/>
          <a:p>
            <a:r>
              <a:rPr lang="en-GB" dirty="0"/>
              <a:t>Which animal would help you to….</a:t>
            </a:r>
          </a:p>
        </p:txBody>
      </p:sp>
      <p:pic>
        <p:nvPicPr>
          <p:cNvPr id="5" name="Picture 4">
            <a:extLst>
              <a:ext uri="{FF2B5EF4-FFF2-40B4-BE49-F238E27FC236}">
                <a16:creationId xmlns:a16="http://schemas.microsoft.com/office/drawing/2014/main" id="{B4CD770C-F869-3551-50A0-262E600AA266}"/>
              </a:ext>
            </a:extLst>
          </p:cNvPr>
          <p:cNvPicPr>
            <a:picLocks noChangeAspect="1"/>
          </p:cNvPicPr>
          <p:nvPr/>
        </p:nvPicPr>
        <p:blipFill rotWithShape="1">
          <a:blip r:embed="rId2"/>
          <a:srcRect l="2183"/>
          <a:stretch/>
        </p:blipFill>
        <p:spPr>
          <a:xfrm>
            <a:off x="8103617" y="1690688"/>
            <a:ext cx="3250183" cy="3238230"/>
          </a:xfrm>
          <a:prstGeom prst="rect">
            <a:avLst/>
          </a:prstGeom>
        </p:spPr>
      </p:pic>
      <p:sp>
        <p:nvSpPr>
          <p:cNvPr id="6" name="Speech Bubble: Oval 5">
            <a:extLst>
              <a:ext uri="{FF2B5EF4-FFF2-40B4-BE49-F238E27FC236}">
                <a16:creationId xmlns:a16="http://schemas.microsoft.com/office/drawing/2014/main" id="{5EECDE4E-324C-1DA3-1FF9-680238059F3D}"/>
              </a:ext>
            </a:extLst>
          </p:cNvPr>
          <p:cNvSpPr/>
          <p:nvPr/>
        </p:nvSpPr>
        <p:spPr>
          <a:xfrm>
            <a:off x="441572" y="1287925"/>
            <a:ext cx="2892490" cy="156754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Keep on going when things aren’t easy?</a:t>
            </a:r>
          </a:p>
        </p:txBody>
      </p:sp>
      <p:sp>
        <p:nvSpPr>
          <p:cNvPr id="8" name="Speech Bubble: Oval 7">
            <a:extLst>
              <a:ext uri="{FF2B5EF4-FFF2-40B4-BE49-F238E27FC236}">
                <a16:creationId xmlns:a16="http://schemas.microsoft.com/office/drawing/2014/main" id="{D5308887-40B6-B162-7E14-7A8BCAA01CDF}"/>
              </a:ext>
            </a:extLst>
          </p:cNvPr>
          <p:cNvSpPr/>
          <p:nvPr/>
        </p:nvSpPr>
        <p:spPr>
          <a:xfrm>
            <a:off x="153599" y="3450779"/>
            <a:ext cx="2892490" cy="156754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Work with a partner or a friend?</a:t>
            </a:r>
          </a:p>
        </p:txBody>
      </p:sp>
      <p:sp>
        <p:nvSpPr>
          <p:cNvPr id="10" name="Speech Bubble: Oval 9">
            <a:extLst>
              <a:ext uri="{FF2B5EF4-FFF2-40B4-BE49-F238E27FC236}">
                <a16:creationId xmlns:a16="http://schemas.microsoft.com/office/drawing/2014/main" id="{FB339A53-2084-D9C3-70F0-E34A6CE89FB0}"/>
              </a:ext>
            </a:extLst>
          </p:cNvPr>
          <p:cNvSpPr/>
          <p:nvPr/>
        </p:nvSpPr>
        <p:spPr>
          <a:xfrm>
            <a:off x="2594754" y="2146686"/>
            <a:ext cx="2892490" cy="156754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Link your ideas together?</a:t>
            </a:r>
          </a:p>
        </p:txBody>
      </p:sp>
      <p:sp>
        <p:nvSpPr>
          <p:cNvPr id="12" name="Speech Bubble: Oval 11">
            <a:extLst>
              <a:ext uri="{FF2B5EF4-FFF2-40B4-BE49-F238E27FC236}">
                <a16:creationId xmlns:a16="http://schemas.microsoft.com/office/drawing/2014/main" id="{53C6C95E-96A9-1735-B7E3-2F35C0449156}"/>
              </a:ext>
            </a:extLst>
          </p:cNvPr>
          <p:cNvSpPr/>
          <p:nvPr/>
        </p:nvSpPr>
        <p:spPr>
          <a:xfrm>
            <a:off x="3959949" y="3564911"/>
            <a:ext cx="2892490" cy="156754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Know you can get better at things if you try your best?</a:t>
            </a:r>
          </a:p>
        </p:txBody>
      </p:sp>
      <p:sp>
        <p:nvSpPr>
          <p:cNvPr id="14" name="Speech Bubble: Oval 13">
            <a:extLst>
              <a:ext uri="{FF2B5EF4-FFF2-40B4-BE49-F238E27FC236}">
                <a16:creationId xmlns:a16="http://schemas.microsoft.com/office/drawing/2014/main" id="{EFF0A72F-3429-9838-48F6-1EB1FF413B29}"/>
              </a:ext>
            </a:extLst>
          </p:cNvPr>
          <p:cNvSpPr/>
          <p:nvPr/>
        </p:nvSpPr>
        <p:spPr>
          <a:xfrm>
            <a:off x="1887817" y="4829862"/>
            <a:ext cx="2892490" cy="156754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Ask lots of questions?</a:t>
            </a:r>
          </a:p>
        </p:txBody>
      </p:sp>
      <p:sp>
        <p:nvSpPr>
          <p:cNvPr id="16" name="Speech Bubble: Oval 15">
            <a:extLst>
              <a:ext uri="{FF2B5EF4-FFF2-40B4-BE49-F238E27FC236}">
                <a16:creationId xmlns:a16="http://schemas.microsoft.com/office/drawing/2014/main" id="{4B66E61A-11A2-2510-E6C7-979C701C1F35}"/>
              </a:ext>
            </a:extLst>
          </p:cNvPr>
          <p:cNvSpPr/>
          <p:nvPr/>
        </p:nvSpPr>
        <p:spPr>
          <a:xfrm>
            <a:off x="6031485" y="4709909"/>
            <a:ext cx="2892490" cy="156754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Take a risk or let ideas bubble out?</a:t>
            </a:r>
          </a:p>
        </p:txBody>
      </p:sp>
      <p:sp>
        <p:nvSpPr>
          <p:cNvPr id="18" name="Speech Bubble: Oval 17">
            <a:extLst>
              <a:ext uri="{FF2B5EF4-FFF2-40B4-BE49-F238E27FC236}">
                <a16:creationId xmlns:a16="http://schemas.microsoft.com/office/drawing/2014/main" id="{3B2094D9-2FD2-4161-03E7-3137AA2438CF}"/>
              </a:ext>
            </a:extLst>
          </p:cNvPr>
          <p:cNvSpPr/>
          <p:nvPr/>
        </p:nvSpPr>
        <p:spPr>
          <a:xfrm>
            <a:off x="5323882" y="1532285"/>
            <a:ext cx="2892490" cy="156754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See the bigger picture?</a:t>
            </a:r>
          </a:p>
        </p:txBody>
      </p:sp>
    </p:spTree>
    <p:extLst>
      <p:ext uri="{BB962C8B-B14F-4D97-AF65-F5344CB8AC3E}">
        <p14:creationId xmlns:p14="http://schemas.microsoft.com/office/powerpoint/2010/main" val="253506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14" grpId="0" animBg="1"/>
      <p:bldP spid="16"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9" name="Freeform: Shape 18">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21" name="Freeform: Shape 20">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9C5808C-8808-C815-5822-5A29EA1C9A4E}"/>
              </a:ext>
            </a:extLst>
          </p:cNvPr>
          <p:cNvSpPr>
            <a:spLocks noGrp="1"/>
          </p:cNvSpPr>
          <p:nvPr>
            <p:ph type="title"/>
          </p:nvPr>
        </p:nvSpPr>
        <p:spPr>
          <a:xfrm>
            <a:off x="457201" y="723406"/>
            <a:ext cx="3234018" cy="3826728"/>
          </a:xfrm>
        </p:spPr>
        <p:txBody>
          <a:bodyPr vert="horz" lIns="91440" tIns="45720" rIns="91440" bIns="45720" rtlCol="0" anchor="b">
            <a:normAutofit/>
          </a:bodyPr>
          <a:lstStyle/>
          <a:p>
            <a:pPr algn="ctr"/>
            <a:r>
              <a:rPr lang="en-US" sz="5400" kern="1200" dirty="0">
                <a:solidFill>
                  <a:schemeClr val="tx1"/>
                </a:solidFill>
                <a:latin typeface="+mj-lt"/>
                <a:ea typeface="+mj-ea"/>
                <a:cs typeface="+mj-cs"/>
              </a:rPr>
              <a:t>ELLI – Effective Life Long Learning Inventory</a:t>
            </a:r>
          </a:p>
        </p:txBody>
      </p:sp>
      <p:pic>
        <p:nvPicPr>
          <p:cNvPr id="5" name="Content Placeholder 4">
            <a:extLst>
              <a:ext uri="{FF2B5EF4-FFF2-40B4-BE49-F238E27FC236}">
                <a16:creationId xmlns:a16="http://schemas.microsoft.com/office/drawing/2014/main" id="{529A614D-E8ED-2FA1-BF78-D17BE4A5298E}"/>
              </a:ext>
            </a:extLst>
          </p:cNvPr>
          <p:cNvPicPr>
            <a:picLocks noGrp="1" noChangeAspect="1"/>
          </p:cNvPicPr>
          <p:nvPr>
            <p:ph idx="1"/>
          </p:nvPr>
        </p:nvPicPr>
        <p:blipFill>
          <a:blip r:embed="rId2"/>
          <a:stretch>
            <a:fillRect/>
          </a:stretch>
        </p:blipFill>
        <p:spPr>
          <a:xfrm>
            <a:off x="4916251" y="1588803"/>
            <a:ext cx="6631341" cy="3680393"/>
          </a:xfrm>
          <a:prstGeom prst="rect">
            <a:avLst/>
          </a:prstGeom>
        </p:spPr>
      </p:pic>
    </p:spTree>
    <p:extLst>
      <p:ext uri="{BB962C8B-B14F-4D97-AF65-F5344CB8AC3E}">
        <p14:creationId xmlns:p14="http://schemas.microsoft.com/office/powerpoint/2010/main" val="4263893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BE38F36D-3F86-E3AD-135D-33C8E72A8C85}"/>
              </a:ext>
            </a:extLst>
          </p:cNvPr>
          <p:cNvPicPr>
            <a:picLocks noGrp="1" noChangeAspect="1"/>
          </p:cNvPicPr>
          <p:nvPr>
            <p:ph idx="1"/>
          </p:nvPr>
        </p:nvPicPr>
        <p:blipFill>
          <a:blip r:embed="rId2"/>
          <a:stretch>
            <a:fillRect/>
          </a:stretch>
        </p:blipFill>
        <p:spPr>
          <a:xfrm>
            <a:off x="1031392" y="643466"/>
            <a:ext cx="10129215" cy="5571067"/>
          </a:xfrm>
          <a:prstGeom prst="rect">
            <a:avLst/>
          </a:prstGeom>
        </p:spPr>
      </p:pic>
    </p:spTree>
    <p:extLst>
      <p:ext uri="{BB962C8B-B14F-4D97-AF65-F5344CB8AC3E}">
        <p14:creationId xmlns:p14="http://schemas.microsoft.com/office/powerpoint/2010/main" val="3029829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45FCA-9B39-1207-D17A-A3741A885C38}"/>
              </a:ext>
            </a:extLst>
          </p:cNvPr>
          <p:cNvSpPr>
            <a:spLocks noGrp="1"/>
          </p:cNvSpPr>
          <p:nvPr>
            <p:ph type="title"/>
          </p:nvPr>
        </p:nvSpPr>
        <p:spPr/>
        <p:txBody>
          <a:bodyPr/>
          <a:lstStyle/>
          <a:p>
            <a:r>
              <a:rPr lang="en-GB" dirty="0"/>
              <a:t>Let’s pray</a:t>
            </a:r>
          </a:p>
        </p:txBody>
      </p:sp>
      <p:pic>
        <p:nvPicPr>
          <p:cNvPr id="1026" name="Picture 2" descr="Let's Get Real about Prayer | The Word Among Us">
            <a:extLst>
              <a:ext uri="{FF2B5EF4-FFF2-40B4-BE49-F238E27FC236}">
                <a16:creationId xmlns:a16="http://schemas.microsoft.com/office/drawing/2014/main" id="{CD4B20DD-FA91-2EF1-4A32-E47AA1BE08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9690" y="1027906"/>
            <a:ext cx="3903014" cy="46836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rayer Before Class - Simple Short Classroom Prayers">
            <a:extLst>
              <a:ext uri="{FF2B5EF4-FFF2-40B4-BE49-F238E27FC236}">
                <a16:creationId xmlns:a16="http://schemas.microsoft.com/office/drawing/2014/main" id="{0798687A-E093-1E74-0ECF-F650DF64A9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771523"/>
            <a:ext cx="57150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03060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310</Words>
  <Application>Microsoft Office PowerPoint</Application>
  <PresentationFormat>Widescreen</PresentationFormat>
  <Paragraphs>37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Lato</vt:lpstr>
      <vt:lpstr>Office Theme</vt:lpstr>
      <vt:lpstr>Learning how to learn</vt:lpstr>
      <vt:lpstr>Opening prayer - thamkfulness</vt:lpstr>
      <vt:lpstr>What should we put into a toolbox for learning?</vt:lpstr>
      <vt:lpstr>Did you put these things in?</vt:lpstr>
      <vt:lpstr>What else is needed?</vt:lpstr>
      <vt:lpstr>What attitudes and characteristics do you think we need?</vt:lpstr>
      <vt:lpstr>These animals can help us with our learning too</vt:lpstr>
      <vt:lpstr>Did you know any?</vt:lpstr>
      <vt:lpstr>PowerPoint Presentation</vt:lpstr>
      <vt:lpstr>Which animal would help you to….</vt:lpstr>
      <vt:lpstr>ELLI – Effective Life Long Learning Inventory</vt:lpstr>
      <vt:lpstr>PowerPoint Presentation</vt:lpstr>
      <vt:lpstr>Let’s pray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how to learn</dc:title>
  <dc:creator>Jo Thorn</dc:creator>
  <cp:lastModifiedBy>Jo Thorn</cp:lastModifiedBy>
  <cp:revision>1</cp:revision>
  <dcterms:created xsi:type="dcterms:W3CDTF">2022-09-07T07:45:07Z</dcterms:created>
  <dcterms:modified xsi:type="dcterms:W3CDTF">2022-09-07T08:48:36Z</dcterms:modified>
</cp:coreProperties>
</file>