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4"/>
  </p:notesMasterIdLst>
  <p:sldIdLst>
    <p:sldId id="256" r:id="rId5"/>
    <p:sldId id="258" r:id="rId6"/>
    <p:sldId id="273" r:id="rId7"/>
    <p:sldId id="274" r:id="rId8"/>
    <p:sldId id="281" r:id="rId9"/>
    <p:sldId id="257" r:id="rId10"/>
    <p:sldId id="259" r:id="rId11"/>
    <p:sldId id="260" r:id="rId12"/>
    <p:sldId id="268" r:id="rId13"/>
    <p:sldId id="261" r:id="rId14"/>
    <p:sldId id="262" r:id="rId15"/>
    <p:sldId id="279" r:id="rId16"/>
    <p:sldId id="263" r:id="rId17"/>
    <p:sldId id="280" r:id="rId18"/>
    <p:sldId id="275" r:id="rId19"/>
    <p:sldId id="276" r:id="rId20"/>
    <p:sldId id="277" r:id="rId21"/>
    <p:sldId id="265" r:id="rId22"/>
    <p:sldId id="278" r:id="rId23"/>
  </p:sldIdLst>
  <p:sldSz cx="12192000" cy="6858000"/>
  <p:notesSz cx="6858000" cy="9144000"/>
  <p:embeddedFontLst>
    <p:embeddedFont>
      <p:font typeface="Adler" panose="020B0604020202020204"/>
      <p:regular r:id="rId25"/>
    </p:embeddedFont>
    <p:embeddedFont>
      <p:font typeface="Amatic SC" panose="020F0502020204030204" pitchFamily="2" charset="-79"/>
      <p:regular r:id="rId26"/>
      <p:bold r:id="rId27"/>
    </p:embeddedFont>
    <p:embeddedFont>
      <p:font typeface="Comic Sans MS" panose="030F0702030302020204" pitchFamily="66" charset="0"/>
      <p:regular r:id="rId28"/>
      <p:bold r:id="rId29"/>
      <p:italic r:id="rId30"/>
      <p:boldItalic r:id="rId31"/>
    </p:embeddedFont>
    <p:embeddedFont>
      <p:font typeface="Segoe UI" panose="020B0502040204020203" pitchFamily="34" charset="0"/>
      <p:regular r:id="rId32"/>
      <p:bold r:id="rId33"/>
      <p:italic r:id="rId34"/>
      <p:bold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116F"/>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FE02D4-FA6C-38B5-F1E0-29CDEB11021B}" v="20" dt="2025-08-18T10:34:05.8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font" Target="fonts/font10.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26/05/2026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901938" y="2145923"/>
            <a:ext cx="7290062" cy="4641648"/>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278558" y="604388"/>
            <a:ext cx="5551055" cy="265195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a:cs typeface="Amatic SC"/>
              </a:rPr>
              <a:t>Nursery Long </a:t>
            </a:r>
          </a:p>
          <a:p>
            <a:r>
              <a:rPr lang="en-US" sz="7200" dirty="0">
                <a:latin typeface="Amatic SC"/>
                <a:cs typeface="Amatic SC"/>
              </a:rPr>
              <a:t>Term Plan </a:t>
            </a:r>
            <a:endParaRPr lang="en-US" sz="7200" dirty="0">
              <a:latin typeface="Amatic SC" panose="00000500000000000000" pitchFamily="2" charset="-79"/>
              <a:cs typeface="Amatic SC" panose="00000500000000000000" pitchFamily="2" charset="-79"/>
            </a:endParaRPr>
          </a:p>
          <a:p>
            <a:endParaRPr lang="en-GB" sz="7200" dirty="0">
              <a:latin typeface="Amatic SC" panose="00000500000000000000" pitchFamily="2" charset="-79"/>
              <a:cs typeface="Amatic SC" panose="00000500000000000000" pitchFamily="2" charset="-79"/>
            </a:endParaRPr>
          </a:p>
        </p:txBody>
      </p:sp>
      <p:sp>
        <p:nvSpPr>
          <p:cNvPr id="3" name="TextBox 2">
            <a:extLst>
              <a:ext uri="{FF2B5EF4-FFF2-40B4-BE49-F238E27FC236}">
                <a16:creationId xmlns:a16="http://schemas.microsoft.com/office/drawing/2014/main" id="{D08AF180-F174-928C-C6BC-CA9067594625}"/>
              </a:ext>
            </a:extLst>
          </p:cNvPr>
          <p:cNvSpPr txBox="1"/>
          <p:nvPr/>
        </p:nvSpPr>
        <p:spPr>
          <a:xfrm>
            <a:off x="6276512" y="262674"/>
            <a:ext cx="5410939" cy="1384995"/>
          </a:xfrm>
          <a:prstGeom prst="rect">
            <a:avLst/>
          </a:prstGeom>
          <a:noFill/>
        </p:spPr>
        <p:txBody>
          <a:bodyPr wrap="square">
            <a:spAutoFit/>
          </a:bodyPr>
          <a:lstStyle/>
          <a:p>
            <a:r>
              <a:rPr lang="en-GB" sz="1400" b="0" i="0">
                <a:solidFill>
                  <a:srgbClr val="000000"/>
                </a:solidFill>
                <a:effectLst/>
                <a:latin typeface="Aptos" panose="020B0004020202020204" pitchFamily="34" charset="0"/>
              </a:rPr>
              <a:t>Our vision is that with faith and belief we can transform lives – not only in our school but also beyond, in our local and international communities, creating global citizens of the future who are stewards of the Earth. We want all our children to leave St Georges with the knowledge and skills to flourish in life, and the dispositions to help others to flourish as well</a:t>
            </a:r>
            <a:endParaRPr lang="en-GB" sz="1400"/>
          </a:p>
        </p:txBody>
      </p:sp>
      <p:sp>
        <p:nvSpPr>
          <p:cNvPr id="9" name="TextBox 8">
            <a:extLst>
              <a:ext uri="{FF2B5EF4-FFF2-40B4-BE49-F238E27FC236}">
                <a16:creationId xmlns:a16="http://schemas.microsoft.com/office/drawing/2014/main" id="{BE7CD5FD-E213-0528-B47A-802E88CE577B}"/>
              </a:ext>
            </a:extLst>
          </p:cNvPr>
          <p:cNvSpPr txBox="1"/>
          <p:nvPr/>
        </p:nvSpPr>
        <p:spPr>
          <a:xfrm>
            <a:off x="554855" y="2317863"/>
            <a:ext cx="3227033" cy="4401205"/>
          </a:xfrm>
          <a:prstGeom prst="rect">
            <a:avLst/>
          </a:prstGeom>
          <a:noFill/>
        </p:spPr>
        <p:txBody>
          <a:bodyPr wrap="square" lIns="91440" tIns="45720" rIns="91440" bIns="45720" anchor="t">
            <a:spAutoFit/>
          </a:bodyPr>
          <a:lstStyle/>
          <a:p>
            <a:r>
              <a:rPr lang="en-GB" sz="1400" b="0" i="0" dirty="0">
                <a:solidFill>
                  <a:srgbClr val="000000"/>
                </a:solidFill>
                <a:effectLst/>
                <a:latin typeface="Aptos"/>
              </a:rPr>
              <a:t>Our mission is to create classrooms where children achieve more than they think possible. Adults are supported to fulfil their highest aspirations, so that all members of our learning community can live life in all its fullness (John 10:10) and become active contributors to building a better world. St Georges’ citizens are stewards of the Earth. At St Georges we know that children and adults flourish when, through love and nurture, they are engaged in learning that is challenging, adventurous and meaningful. St Georges Church School and Nursery is committed to the philosophy that learning is limitless, and everything is possible. We believe that there is a special spark in everyone, and that every child is intelligent and extraordinary.</a:t>
            </a:r>
            <a:endParaRPr lang="en-GB" sz="1400" dirty="0">
              <a:latin typeface="Aptos"/>
            </a:endParaRPr>
          </a:p>
        </p:txBody>
      </p:sp>
      <p:sp>
        <p:nvSpPr>
          <p:cNvPr id="11" name="Rectangle 10">
            <a:extLst>
              <a:ext uri="{FF2B5EF4-FFF2-40B4-BE49-F238E27FC236}">
                <a16:creationId xmlns:a16="http://schemas.microsoft.com/office/drawing/2014/main" id="{D9DDC386-E9C6-9D20-7F8D-CD3DA238B698}"/>
              </a:ext>
            </a:extLst>
          </p:cNvPr>
          <p:cNvSpPr/>
          <p:nvPr/>
        </p:nvSpPr>
        <p:spPr>
          <a:xfrm>
            <a:off x="8993595" y="2947386"/>
            <a:ext cx="656432" cy="248575"/>
          </a:xfrm>
          <a:prstGeom prst="rect">
            <a:avLst/>
          </a:prstGeom>
          <a:solidFill>
            <a:schemeClr val="tx2">
              <a:lumMod val="20000"/>
              <a:lumOff val="80000"/>
            </a:schemeClr>
          </a:solidFill>
          <a:ln>
            <a:solidFill>
              <a:schemeClr val="bg2"/>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GB">
              <a:solidFill>
                <a:schemeClr val="bg2">
                  <a:lumMod val="90000"/>
                </a:schemeClr>
              </a:solidFill>
            </a:endParaRPr>
          </a:p>
        </p:txBody>
      </p:sp>
      <p:sp>
        <p:nvSpPr>
          <p:cNvPr id="12" name="TextBox 11">
            <a:extLst>
              <a:ext uri="{FF2B5EF4-FFF2-40B4-BE49-F238E27FC236}">
                <a16:creationId xmlns:a16="http://schemas.microsoft.com/office/drawing/2014/main" id="{CE702E15-6EC8-6B78-A3EC-29C7AB3B643A}"/>
              </a:ext>
            </a:extLst>
          </p:cNvPr>
          <p:cNvSpPr txBox="1"/>
          <p:nvPr/>
        </p:nvSpPr>
        <p:spPr>
          <a:xfrm>
            <a:off x="8930936" y="2887007"/>
            <a:ext cx="986167" cy="369332"/>
          </a:xfrm>
          <a:prstGeom prst="rect">
            <a:avLst/>
          </a:prstGeom>
          <a:noFill/>
        </p:spPr>
        <p:txBody>
          <a:bodyPr wrap="none" lIns="91440" tIns="45720" rIns="91440" bIns="45720" rtlCol="0" anchor="t">
            <a:spAutoFit/>
          </a:bodyPr>
          <a:lstStyle/>
          <a:p>
            <a:r>
              <a:rPr lang="en-GB" b="1"/>
              <a:t>2023/24</a:t>
            </a:r>
          </a:p>
        </p:txBody>
      </p:sp>
      <p:pic>
        <p:nvPicPr>
          <p:cNvPr id="1026" name="Picture 2" descr="Image preview">
            <a:extLst>
              <a:ext uri="{FF2B5EF4-FFF2-40B4-BE49-F238E27FC236}">
                <a16:creationId xmlns:a16="http://schemas.microsoft.com/office/drawing/2014/main" id="{3385169B-19EB-022C-38A9-741DDF4C59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725" y="257037"/>
            <a:ext cx="1362075" cy="1285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10382090"/>
              </p:ext>
            </p:extLst>
          </p:nvPr>
        </p:nvGraphicFramePr>
        <p:xfrm>
          <a:off x="366318" y="476214"/>
          <a:ext cx="11459364" cy="595316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642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1</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panose="00000500000000000000" pitchFamily="2" charset="-79"/>
                          <a:cs typeface="Amatic SC" panose="00000500000000000000" pitchFamily="2" charset="-79"/>
                        </a:rPr>
                        <a:t>Term  2</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3</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4</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5</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6</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735529">
                <a:tc rowSpan="2">
                  <a:txBody>
                    <a:bodyPr/>
                    <a:lstStyle/>
                    <a:p>
                      <a:pPr algn="ctr"/>
                      <a:r>
                        <a:rPr lang="en-US" sz="8000" b="0">
                          <a:latin typeface="Amatic SC" panose="00000500000000000000" pitchFamily="2" charset="-79"/>
                          <a:cs typeface="Amatic SC" panose="00000500000000000000" pitchFamily="2" charset="-79"/>
                        </a:rPr>
                        <a:t> </a:t>
                      </a: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n-lt"/>
                          <a:cs typeface="Amatic SC" panose="00000500000000000000" pitchFamily="2" charset="-79"/>
                        </a:rPr>
                        <a:t>Characteristics of Effective Learning </a:t>
                      </a:r>
                    </a:p>
                    <a:p>
                      <a:r>
                        <a:rPr lang="en-US" sz="1200" b="1">
                          <a:solidFill>
                            <a:srgbClr val="FF33CC"/>
                          </a:solidFill>
                          <a:latin typeface="+mn-lt"/>
                          <a:cs typeface="Amatic SC" panose="00000500000000000000" pitchFamily="2" charset="-79"/>
                        </a:rPr>
                        <a:t>Playing and exploring: </a:t>
                      </a:r>
                      <a:r>
                        <a:rPr lang="en-US" sz="1200">
                          <a:latin typeface="+mn-lt"/>
                          <a:cs typeface="RM Typerighter old" panose="00000400000000000000" pitchFamily="2" charset="-79"/>
                        </a:rPr>
                        <a:t>- Children investigate and experience things, and ‘have a go’. </a:t>
                      </a:r>
                      <a:r>
                        <a:rPr lang="en-GB" sz="1200">
                          <a:solidFill>
                            <a:srgbClr val="000000"/>
                          </a:solidFill>
                          <a:effectLst/>
                          <a:latin typeface="+mn-lt"/>
                          <a:ea typeface="Calibri" panose="020F0502020204030204" pitchFamily="34" charset="0"/>
                          <a:cs typeface="Acumin Pro"/>
                        </a:rPr>
                        <a:t>Children who actively participate in their </a:t>
                      </a:r>
                      <a:r>
                        <a:rPr lang="en-GB" sz="1200">
                          <a:solidFill>
                            <a:srgbClr val="000000"/>
                          </a:solidFill>
                          <a:latin typeface="+mn-lt"/>
                          <a:ea typeface="Calibri" panose="020F0502020204030204" pitchFamily="34" charset="0"/>
                          <a:cs typeface="Acumin Pro"/>
                        </a:rPr>
                        <a:t>own play </a:t>
                      </a:r>
                      <a:r>
                        <a:rPr lang="en-GB" sz="120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a:latin typeface="+mn-lt"/>
                        <a:cs typeface="RM Typerighter old" panose="00000400000000000000" pitchFamily="2" charset="-79"/>
                      </a:endParaRPr>
                    </a:p>
                    <a:p>
                      <a:r>
                        <a:rPr lang="en-US" sz="1200" b="1">
                          <a:solidFill>
                            <a:srgbClr val="FF33CC"/>
                          </a:solidFill>
                          <a:latin typeface="+mn-lt"/>
                          <a:cs typeface="Amatic SC" panose="00000500000000000000" pitchFamily="2" charset="-79"/>
                        </a:rPr>
                        <a:t>Active learning: </a:t>
                      </a:r>
                      <a:r>
                        <a:rPr lang="en-US" sz="1200">
                          <a:latin typeface="+mn-lt"/>
                          <a:cs typeface="RM Typerighter old" panose="00000400000000000000" pitchFamily="2" charset="-79"/>
                        </a:rPr>
                        <a:t>- Children concentrate and keep on trying if they encounter difficulties. They are proud of their own achievements. </a:t>
                      </a:r>
                      <a:r>
                        <a:rPr lang="en-GB" sz="120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n-lt"/>
                          <a:cs typeface="Amatic SC" panose="00000500000000000000" pitchFamily="2" charset="-79"/>
                        </a:rPr>
                        <a:t>Creating and thinking critically: </a:t>
                      </a:r>
                      <a:r>
                        <a:rPr lang="en-US" sz="1200">
                          <a:latin typeface="+mn-lt"/>
                          <a:cs typeface="RM Typerighter old" panose="00000400000000000000" pitchFamily="2" charset="-79"/>
                        </a:rPr>
                        <a:t>- Children develop their own ideas and make links between these ideas. </a:t>
                      </a:r>
                      <a:r>
                        <a:rPr lang="en-GB" sz="120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n-lt"/>
                          <a:ea typeface="Calibri" panose="020F0502020204030204" pitchFamily="34" charset="0"/>
                          <a:cs typeface="Arial" panose="020B0604020202020204" pitchFamily="34" charset="0"/>
                        </a:rPr>
                        <a:t> </a:t>
                      </a:r>
                    </a:p>
                    <a:p>
                      <a:endParaRPr lang="en-GB" sz="120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3601209">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US" sz="1400" b="1" i="0">
                        <a:solidFill>
                          <a:srgbClr val="7030A0"/>
                        </a:solidFill>
                        <a:latin typeface="+mn-lt"/>
                        <a:cs typeface="Amatic SC" panose="00000500000000000000" pitchFamily="2" charset="-79"/>
                      </a:endParaRPr>
                    </a:p>
                    <a:p>
                      <a:r>
                        <a:rPr lang="en-US" sz="1400" b="1" i="0">
                          <a:solidFill>
                            <a:srgbClr val="7030A0"/>
                          </a:solidFill>
                          <a:latin typeface="+mn-lt"/>
                          <a:cs typeface="Amatic SC" panose="00000500000000000000" pitchFamily="2" charset="-79"/>
                        </a:rPr>
                        <a:t>Unique Child: </a:t>
                      </a:r>
                      <a:r>
                        <a:rPr lang="en-US" sz="1400" i="0">
                          <a:latin typeface="+mn-lt"/>
                          <a:cs typeface="RM Typerighter old" panose="00000400000000000000" pitchFamily="2" charset="-79"/>
                        </a:rPr>
                        <a:t>Every child is unique and has the potential to be resilient, capable, confident and self-assured.  </a:t>
                      </a:r>
                    </a:p>
                    <a:p>
                      <a:r>
                        <a:rPr lang="en-US" sz="1400" b="1" i="0">
                          <a:solidFill>
                            <a:srgbClr val="7030A0"/>
                          </a:solidFill>
                          <a:latin typeface="+mn-lt"/>
                          <a:cs typeface="Amatic SC" panose="00000500000000000000" pitchFamily="2" charset="-79"/>
                        </a:rPr>
                        <a:t>Positive Relationships: </a:t>
                      </a:r>
                      <a:r>
                        <a:rPr lang="en-US" sz="1400" i="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400" b="1" i="0">
                          <a:solidFill>
                            <a:srgbClr val="7030A0"/>
                          </a:solidFill>
                          <a:latin typeface="+mn-lt"/>
                          <a:cs typeface="Amatic SC" panose="00000500000000000000" pitchFamily="2" charset="-79"/>
                        </a:rPr>
                        <a:t>Enabling environments: </a:t>
                      </a:r>
                      <a:r>
                        <a:rPr lang="en-US" sz="1400" i="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a:solidFill>
                            <a:srgbClr val="7030A0"/>
                          </a:solidFill>
                          <a:latin typeface="+mn-lt"/>
                          <a:cs typeface="Amatic SC" panose="00000500000000000000" pitchFamily="2" charset="-79"/>
                        </a:rPr>
                        <a:t>Learning and Development: </a:t>
                      </a:r>
                      <a:r>
                        <a:rPr lang="en-US" sz="1400" i="0">
                          <a:latin typeface="+mn-lt"/>
                          <a:cs typeface="RM Typerighter old" panose="00000400000000000000" pitchFamily="2" charset="-79"/>
                        </a:rPr>
                        <a:t>Children develop and learn at different rates .We must be aware of children who need greater support than others. </a:t>
                      </a:r>
                    </a:p>
                    <a:p>
                      <a:endParaRPr lang="en-US" sz="1400" i="1">
                        <a:latin typeface="+mn-lt"/>
                        <a:cs typeface="RM Typerighter old" panose="00000400000000000000" pitchFamily="2" charset="-79"/>
                      </a:endParaRPr>
                    </a:p>
                    <a:p>
                      <a:r>
                        <a:rPr lang="en-GB" sz="1400" b="0" i="0" kern="1200">
                          <a:solidFill>
                            <a:schemeClr val="dk1"/>
                          </a:solidFill>
                          <a:effectLst/>
                          <a:latin typeface="+mj-lt"/>
                          <a:ea typeface="+mn-ea"/>
                          <a:cs typeface="+mn-cs"/>
                        </a:rPr>
                        <a:t>We believe passionately in nurturing children’s curiosity, independence and creativity; promoting child-led learning and providing children with rich, open-ended, purposeful play experiences within our free-flowing indoor and outdoor learning environments. Our play-based, purposeful provision follows our children’s current interests and sensitively responds to the individual needs of the children and real-life situations. The children are empowered to take ownership of their learning; seek out care of their own wellbeing; become confident communicators and self-assured risk takers.</a:t>
                      </a:r>
                      <a:endParaRPr lang="en-US" sz="1400" b="0" i="1" kern="1200">
                        <a:solidFill>
                          <a:srgbClr val="C00000"/>
                        </a:solidFill>
                        <a:effectLst/>
                        <a:latin typeface="+mj-lt"/>
                        <a:ea typeface="+mn-ea"/>
                        <a:cs typeface="+mn-cs"/>
                      </a:endParaRPr>
                    </a:p>
                    <a:p>
                      <a:pPr algn="ctr"/>
                      <a:r>
                        <a:rPr lang="en-GB" sz="1400" b="0" i="0" kern="1200">
                          <a:solidFill>
                            <a:srgbClr val="AF116F"/>
                          </a:solidFill>
                          <a:effectLst/>
                          <a:latin typeface="+mn-lt"/>
                          <a:ea typeface="+mn-ea"/>
                          <a:cs typeface="+mn-cs"/>
                        </a:rPr>
                        <a:t>Mark 9:23</a:t>
                      </a:r>
                    </a:p>
                    <a:p>
                      <a:pPr algn="ctr"/>
                      <a:r>
                        <a:rPr lang="en-GB" sz="1400" b="0" i="0" kern="1200">
                          <a:solidFill>
                            <a:srgbClr val="7030A0"/>
                          </a:solidFill>
                          <a:effectLst/>
                          <a:latin typeface="+mn-lt"/>
                          <a:ea typeface="+mn-ea"/>
                          <a:cs typeface="+mn-cs"/>
                        </a:rPr>
                        <a:t>All things are possible for one who believes. </a:t>
                      </a:r>
                      <a:endParaRPr lang="en-US" sz="1400" i="1">
                        <a:solidFill>
                          <a:srgbClr val="7030A0"/>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4" y="3880090"/>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21203" y="113309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78738" y="2336154"/>
            <a:ext cx="1401346"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err="1">
                <a:ln/>
                <a:solidFill>
                  <a:schemeClr val="accent3"/>
                </a:solidFill>
                <a:latin typeface="Adler" panose="00000400000000000000" pitchFamily="2" charset="0"/>
              </a:rPr>
              <a:t>CoEL</a:t>
            </a:r>
            <a:endParaRPr lang="en-US" sz="3600" b="1">
              <a:ln/>
              <a:solidFill>
                <a:schemeClr val="accent3"/>
              </a:solidFill>
              <a:latin typeface="Adler" panose="00000400000000000000" pitchFamily="2" charset="0"/>
            </a:endParaRP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een lizard with long tongue&#10;&#10;Description automatically generated">
            <a:extLst>
              <a:ext uri="{FF2B5EF4-FFF2-40B4-BE49-F238E27FC236}">
                <a16:creationId xmlns:a16="http://schemas.microsoft.com/office/drawing/2014/main" id="{DC50A017-D56A-E6AD-6DEA-6E79DB5524B0}"/>
              </a:ext>
            </a:extLst>
          </p:cNvPr>
          <p:cNvPicPr>
            <a:picLocks noGrp="1" noChangeAspect="1"/>
          </p:cNvPicPr>
          <p:nvPr>
            <p:ph idx="1"/>
          </p:nvPr>
        </p:nvPicPr>
        <p:blipFill>
          <a:blip r:embed="rId2"/>
          <a:stretch>
            <a:fillRect/>
          </a:stretch>
        </p:blipFill>
        <p:spPr>
          <a:xfrm>
            <a:off x="1062037" y="416719"/>
            <a:ext cx="9839325" cy="1047750"/>
          </a:xfrm>
        </p:spPr>
      </p:pic>
      <p:sp>
        <p:nvSpPr>
          <p:cNvPr id="5" name="TextBox 4">
            <a:extLst>
              <a:ext uri="{FF2B5EF4-FFF2-40B4-BE49-F238E27FC236}">
                <a16:creationId xmlns:a16="http://schemas.microsoft.com/office/drawing/2014/main" id="{2CB64221-159B-A9B3-F0A7-2AF2224FCCF1}"/>
              </a:ext>
            </a:extLst>
          </p:cNvPr>
          <p:cNvSpPr txBox="1"/>
          <p:nvPr/>
        </p:nvSpPr>
        <p:spPr>
          <a:xfrm>
            <a:off x="4610100" y="1397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6" name="TextBox 5">
            <a:extLst>
              <a:ext uri="{FF2B5EF4-FFF2-40B4-BE49-F238E27FC236}">
                <a16:creationId xmlns:a16="http://schemas.microsoft.com/office/drawing/2014/main" id="{0D371DC9-95F1-9D26-7391-524F5E93E017}"/>
              </a:ext>
            </a:extLst>
          </p:cNvPr>
          <p:cNvSpPr txBox="1"/>
          <p:nvPr/>
        </p:nvSpPr>
        <p:spPr>
          <a:xfrm>
            <a:off x="304799" y="1847850"/>
            <a:ext cx="1169670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u="sng">
                <a:latin typeface="Calibri"/>
                <a:ea typeface="Segoe UI"/>
                <a:cs typeface="Segoe UI"/>
              </a:rPr>
              <a:t>ELLI Characters</a:t>
            </a:r>
            <a:r>
              <a:rPr lang="en-GB" sz="2400">
                <a:latin typeface="Calibri"/>
                <a:ea typeface="Calibri"/>
                <a:cs typeface="Calibri"/>
              </a:rPr>
              <a:t> </a:t>
            </a:r>
          </a:p>
          <a:p>
            <a:r>
              <a:rPr lang="en-GB" sz="2400">
                <a:latin typeface="WordVisiCarriageReturn_MSFontService"/>
                <a:ea typeface="WordVisiCarriageReturn_MSFontService"/>
                <a:cs typeface="WordVisiCarriageReturn_MSFontService"/>
              </a:rPr>
              <a:t> </a:t>
            </a:r>
            <a:br>
              <a:rPr lang="en-GB" sz="2400">
                <a:latin typeface="WordVisiCarriageReturn_MSFontService"/>
                <a:ea typeface="WordVisiCarriageReturn_MSFontService"/>
                <a:cs typeface="WordVisiCarriageReturn_MSFontService"/>
              </a:rPr>
            </a:br>
            <a:r>
              <a:rPr lang="en-GB" sz="2400">
                <a:latin typeface="Calibri"/>
                <a:ea typeface="Segoe UI"/>
                <a:cs typeface="Segoe UI"/>
              </a:rPr>
              <a:t>At St Georges, the Characteristics of Effective Learning are underpinned through the use of ELLI characters.  These are used to build upon and strengthen the effective characteristics of learning, making them relatable for the children.  The ELLI characters are woven like a golden thread throughout the curriculum, and reflected upon by every class in the school. </a:t>
            </a:r>
            <a:r>
              <a:rPr lang="en-GB" sz="2400">
                <a:latin typeface="Calibri"/>
                <a:ea typeface="Calibri"/>
                <a:cs typeface="Calibri"/>
              </a:rPr>
              <a:t> </a:t>
            </a:r>
          </a:p>
          <a:p>
            <a:pPr rtl="0"/>
            <a:r>
              <a:rPr lang="en-GB" sz="2400">
                <a:latin typeface="Calibri"/>
                <a:ea typeface="Segoe UI"/>
                <a:cs typeface="Segoe UI"/>
              </a:rPr>
              <a:t>Through using ELLI, we create a powerful classroom learning culture that systematically cultivates habits and attitudes that enable young people to become better learners; face difficulty and uncertainty calmly, confidently and creatively. We therefore engage children consciously with ideas and processes of their own learning in the knowledge that learning itself is learnable.</a:t>
            </a:r>
            <a:r>
              <a:rPr lang="en-GB" sz="2400" b="1">
                <a:latin typeface="Calibri"/>
                <a:ea typeface="Segoe UI"/>
                <a:cs typeface="Segoe UI"/>
              </a:rPr>
              <a:t> </a:t>
            </a:r>
            <a:r>
              <a:rPr lang="en-GB" sz="2400">
                <a:latin typeface="Calibri"/>
                <a:ea typeface="Calibri"/>
                <a:cs typeface="Calibri"/>
              </a:rPr>
              <a:t> </a:t>
            </a:r>
            <a:endParaRPr lang="en-GB" sz="2400">
              <a:cs typeface="Calibri"/>
            </a:endParaRPr>
          </a:p>
        </p:txBody>
      </p:sp>
    </p:spTree>
    <p:extLst>
      <p:ext uri="{BB962C8B-B14F-4D97-AF65-F5344CB8AC3E}">
        <p14:creationId xmlns:p14="http://schemas.microsoft.com/office/powerpoint/2010/main" val="3302522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5597-E236-2EEE-B9A6-7B32C9BADBC8}"/>
              </a:ext>
            </a:extLst>
          </p:cNvPr>
          <p:cNvSpPr>
            <a:spLocks noGrp="1"/>
          </p:cNvSpPr>
          <p:nvPr>
            <p:ph type="title"/>
          </p:nvPr>
        </p:nvSpPr>
        <p:spPr>
          <a:xfrm>
            <a:off x="224051" y="1185"/>
            <a:ext cx="10515600" cy="1007116"/>
          </a:xfrm>
        </p:spPr>
        <p:txBody>
          <a:bodyPr>
            <a:normAutofit/>
          </a:bodyPr>
          <a:lstStyle/>
          <a:p>
            <a:r>
              <a:rPr lang="en-GB" sz="3200" u="sng">
                <a:cs typeface="Calibri Light"/>
              </a:rPr>
              <a:t>What we learned during transition from our families</a:t>
            </a:r>
          </a:p>
        </p:txBody>
      </p:sp>
      <p:pic>
        <p:nvPicPr>
          <p:cNvPr id="5" name="Picture 4">
            <a:extLst>
              <a:ext uri="{FF2B5EF4-FFF2-40B4-BE49-F238E27FC236}">
                <a16:creationId xmlns:a16="http://schemas.microsoft.com/office/drawing/2014/main" id="{AEF3372D-178C-9AB1-AB75-30F6F00E5643}"/>
              </a:ext>
            </a:extLst>
          </p:cNvPr>
          <p:cNvPicPr>
            <a:picLocks noChangeAspect="1"/>
          </p:cNvPicPr>
          <p:nvPr/>
        </p:nvPicPr>
        <p:blipFill>
          <a:blip r:embed="rId2"/>
          <a:srcRect l="30798" t="33617" r="31463" b="20568"/>
          <a:stretch/>
        </p:blipFill>
        <p:spPr>
          <a:xfrm>
            <a:off x="418289" y="817122"/>
            <a:ext cx="11254902" cy="5586576"/>
          </a:xfrm>
          <a:prstGeom prst="rect">
            <a:avLst/>
          </a:prstGeom>
        </p:spPr>
      </p:pic>
    </p:spTree>
    <p:extLst>
      <p:ext uri="{BB962C8B-B14F-4D97-AF65-F5344CB8AC3E}">
        <p14:creationId xmlns:p14="http://schemas.microsoft.com/office/powerpoint/2010/main" val="193415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5597-E236-2EEE-B9A6-7B32C9BADBC8}"/>
              </a:ext>
            </a:extLst>
          </p:cNvPr>
          <p:cNvSpPr>
            <a:spLocks noGrp="1"/>
          </p:cNvSpPr>
          <p:nvPr>
            <p:ph type="title"/>
          </p:nvPr>
        </p:nvSpPr>
        <p:spPr>
          <a:xfrm>
            <a:off x="224051" y="1185"/>
            <a:ext cx="10515600" cy="1007116"/>
          </a:xfrm>
        </p:spPr>
        <p:txBody>
          <a:bodyPr>
            <a:normAutofit/>
          </a:bodyPr>
          <a:lstStyle/>
          <a:p>
            <a:r>
              <a:rPr lang="en-GB" sz="3200" u="sng">
                <a:cs typeface="Calibri Light"/>
              </a:rPr>
              <a:t>What we learned during transition from our families</a:t>
            </a:r>
          </a:p>
        </p:txBody>
      </p:sp>
      <p:pic>
        <p:nvPicPr>
          <p:cNvPr id="4" name="Picture 3">
            <a:extLst>
              <a:ext uri="{FF2B5EF4-FFF2-40B4-BE49-F238E27FC236}">
                <a16:creationId xmlns:a16="http://schemas.microsoft.com/office/drawing/2014/main" id="{6C75A5F3-24B9-A59E-7214-8EC2CB38B51A}"/>
              </a:ext>
            </a:extLst>
          </p:cNvPr>
          <p:cNvPicPr>
            <a:picLocks noChangeAspect="1"/>
          </p:cNvPicPr>
          <p:nvPr/>
        </p:nvPicPr>
        <p:blipFill>
          <a:blip r:embed="rId2"/>
          <a:srcRect l="30878" t="43546" r="31383" b="30354"/>
          <a:stretch/>
        </p:blipFill>
        <p:spPr>
          <a:xfrm>
            <a:off x="496110" y="1008301"/>
            <a:ext cx="11167354" cy="4344175"/>
          </a:xfrm>
          <a:prstGeom prst="rect">
            <a:avLst/>
          </a:prstGeom>
        </p:spPr>
      </p:pic>
    </p:spTree>
    <p:extLst>
      <p:ext uri="{BB962C8B-B14F-4D97-AF65-F5344CB8AC3E}">
        <p14:creationId xmlns:p14="http://schemas.microsoft.com/office/powerpoint/2010/main" val="199543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Nursery Long Term Plan 24-25</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76269354"/>
              </p:ext>
            </p:extLst>
          </p:nvPr>
        </p:nvGraphicFramePr>
        <p:xfrm>
          <a:off x="63501" y="509810"/>
          <a:ext cx="12064998" cy="6169128"/>
        </p:xfrm>
        <a:graphic>
          <a:graphicData uri="http://schemas.openxmlformats.org/drawingml/2006/table">
            <a:tbl>
              <a:tblPr firstRow="1" bandRow="1">
                <a:tableStyleId>{5C22544A-7EE6-4342-B048-85BDC9FD1C3A}</a:tableStyleId>
              </a:tblPr>
              <a:tblGrid>
                <a:gridCol w="1568562">
                  <a:extLst>
                    <a:ext uri="{9D8B030D-6E8A-4147-A177-3AD203B41FA5}">
                      <a16:colId xmlns:a16="http://schemas.microsoft.com/office/drawing/2014/main" val="385991600"/>
                    </a:ext>
                  </a:extLst>
                </a:gridCol>
                <a:gridCol w="1889132">
                  <a:extLst>
                    <a:ext uri="{9D8B030D-6E8A-4147-A177-3AD203B41FA5}">
                      <a16:colId xmlns:a16="http://schemas.microsoft.com/office/drawing/2014/main" val="2865123548"/>
                    </a:ext>
                  </a:extLst>
                </a:gridCol>
                <a:gridCol w="1976013">
                  <a:extLst>
                    <a:ext uri="{9D8B030D-6E8A-4147-A177-3AD203B41FA5}">
                      <a16:colId xmlns:a16="http://schemas.microsoft.com/office/drawing/2014/main" val="872926247"/>
                    </a:ext>
                  </a:extLst>
                </a:gridCol>
                <a:gridCol w="1589792">
                  <a:extLst>
                    <a:ext uri="{9D8B030D-6E8A-4147-A177-3AD203B41FA5}">
                      <a16:colId xmlns:a16="http://schemas.microsoft.com/office/drawing/2014/main" val="1315738151"/>
                    </a:ext>
                  </a:extLst>
                </a:gridCol>
                <a:gridCol w="1679611">
                  <a:extLst>
                    <a:ext uri="{9D8B030D-6E8A-4147-A177-3AD203B41FA5}">
                      <a16:colId xmlns:a16="http://schemas.microsoft.com/office/drawing/2014/main" val="2709165749"/>
                    </a:ext>
                  </a:extLst>
                </a:gridCol>
                <a:gridCol w="1670630">
                  <a:extLst>
                    <a:ext uri="{9D8B030D-6E8A-4147-A177-3AD203B41FA5}">
                      <a16:colId xmlns:a16="http://schemas.microsoft.com/office/drawing/2014/main" val="2335150482"/>
                    </a:ext>
                  </a:extLst>
                </a:gridCol>
                <a:gridCol w="1691258">
                  <a:extLst>
                    <a:ext uri="{9D8B030D-6E8A-4147-A177-3AD203B41FA5}">
                      <a16:colId xmlns:a16="http://schemas.microsoft.com/office/drawing/2014/main" val="4046203905"/>
                    </a:ext>
                  </a:extLst>
                </a:gridCol>
              </a:tblGrid>
              <a:tr h="43530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Term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Term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Term 3</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Term 4</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Term 5</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Term 6</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683183">
                <a:tc>
                  <a:txBody>
                    <a:bodyPr/>
                    <a:lstStyle/>
                    <a:p>
                      <a:pPr algn="ctr"/>
                      <a:r>
                        <a:rPr lang="en-US" sz="1800" b="0">
                          <a:latin typeface="Amatic SC"/>
                          <a:cs typeface="Amatic SC"/>
                        </a:rPr>
                        <a:t>Big Questions &amp; Themes</a:t>
                      </a:r>
                    </a:p>
                    <a:p>
                      <a:pPr algn="ctr"/>
                      <a:endParaRPr lang="en-US" sz="18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a:solidFill>
                            <a:srgbClr val="7030A0"/>
                          </a:solidFill>
                          <a:latin typeface="Amatic SC"/>
                          <a:cs typeface="Amatic SC"/>
                        </a:rPr>
                        <a:t>Who am I?</a:t>
                      </a:r>
                      <a:endParaRPr lang="en-US" sz="2000" b="1">
                        <a:solidFill>
                          <a:srgbClr val="7030A0"/>
                        </a:solidFill>
                        <a:latin typeface="Amatic SC" panose="00000500000000000000" pitchFamily="2" charset="-79"/>
                        <a:cs typeface="Amatic SC" panose="00000500000000000000" pitchFamily="2" charset="-79"/>
                      </a:endParaRPr>
                    </a:p>
                    <a:p>
                      <a:pPr algn="ctr"/>
                      <a:r>
                        <a:rPr lang="en-GB" sz="1800" kern="1200">
                          <a:solidFill>
                            <a:schemeClr val="dk1"/>
                          </a:solidFill>
                          <a:effectLst/>
                          <a:latin typeface="+mn-lt"/>
                          <a:ea typeface="+mn-ea"/>
                          <a:cs typeface="+mn-cs"/>
                        </a:rPr>
                        <a:t>All about me</a:t>
                      </a:r>
                    </a:p>
                    <a:p>
                      <a:pPr algn="ctr"/>
                      <a:r>
                        <a:rPr lang="en-GB" sz="1800" kern="1200">
                          <a:solidFill>
                            <a:schemeClr val="dk1"/>
                          </a:solidFill>
                          <a:effectLst/>
                          <a:latin typeface="+mn-lt"/>
                          <a:ea typeface="+mn-ea"/>
                          <a:cs typeface="+mn-cs"/>
                        </a:rPr>
                        <a:t>Healthy Me</a:t>
                      </a:r>
                    </a:p>
                    <a:p>
                      <a:pPr algn="ctr"/>
                      <a:r>
                        <a:rPr lang="en-GB" sz="1800" kern="1200">
                          <a:solidFill>
                            <a:schemeClr val="dk1"/>
                          </a:solidFill>
                          <a:effectLst/>
                          <a:latin typeface="+mn-lt"/>
                          <a:ea typeface="+mn-ea"/>
                          <a:cs typeface="+mn-cs"/>
                        </a:rPr>
                        <a:t>Homes and houses</a:t>
                      </a:r>
                    </a:p>
                    <a:p>
                      <a:pPr algn="ctr"/>
                      <a:r>
                        <a:rPr lang="en-GB" sz="1800" kern="1200">
                          <a:solidFill>
                            <a:schemeClr val="dk1"/>
                          </a:solidFill>
                          <a:effectLst/>
                          <a:latin typeface="+mn-lt"/>
                          <a:ea typeface="+mn-ea"/>
                          <a:cs typeface="+mn-cs"/>
                        </a:rPr>
                        <a:t>Families</a:t>
                      </a: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US" sz="2000" b="1" i="0" u="none" strike="noStrike" kern="1200" cap="none" spc="0" normalizeH="0" baseline="0" noProof="0">
                          <a:ln>
                            <a:noFill/>
                          </a:ln>
                          <a:solidFill>
                            <a:srgbClr val="7030A0"/>
                          </a:solidFill>
                          <a:effectLst/>
                          <a:uLnTx/>
                          <a:uFillTx/>
                          <a:latin typeface="Amatic SC"/>
                          <a:ea typeface="+mn-ea"/>
                          <a:cs typeface="Amatic SC"/>
                        </a:rPr>
                        <a:t>How do we celebrate?</a:t>
                      </a:r>
                    </a:p>
                    <a:p>
                      <a:pPr algn="ctr"/>
                      <a:r>
                        <a:rPr lang="en-GB" sz="1800" kern="1200">
                          <a:solidFill>
                            <a:schemeClr val="dk1"/>
                          </a:solidFill>
                          <a:effectLst/>
                          <a:latin typeface="+mn-lt"/>
                          <a:ea typeface="+mn-ea"/>
                          <a:cs typeface="+mn-cs"/>
                        </a:rPr>
                        <a:t>Seasonal Change</a:t>
                      </a:r>
                    </a:p>
                    <a:p>
                      <a:pPr algn="ctr"/>
                      <a:r>
                        <a:rPr lang="en-GB" sz="1800" kern="1200">
                          <a:solidFill>
                            <a:schemeClr val="dk1"/>
                          </a:solidFill>
                          <a:effectLst/>
                          <a:latin typeface="+mn-lt"/>
                          <a:ea typeface="+mn-ea"/>
                          <a:cs typeface="+mn-cs"/>
                        </a:rPr>
                        <a:t>Christmas</a:t>
                      </a:r>
                    </a:p>
                    <a:p>
                      <a:pPr algn="ctr"/>
                      <a:r>
                        <a:rPr lang="en-GB" sz="1800" kern="1200">
                          <a:solidFill>
                            <a:schemeClr val="dk1"/>
                          </a:solidFill>
                          <a:effectLst/>
                          <a:latin typeface="+mn-lt"/>
                          <a:ea typeface="+mn-ea"/>
                          <a:cs typeface="+mn-cs"/>
                        </a:rPr>
                        <a:t>Bonfire Night </a:t>
                      </a:r>
                      <a:endParaRPr kumimoji="0" lang="en-US" sz="2000" b="1" i="0" u="none" strike="noStrike" kern="1200" cap="none" spc="0" normalizeH="0" baseline="0" noProof="0">
                        <a:ln>
                          <a:noFill/>
                        </a:ln>
                        <a:solidFill>
                          <a:srgbClr val="7030A0"/>
                        </a:solidFill>
                        <a:effectLst/>
                        <a:uLnTx/>
                        <a:uFillTx/>
                        <a:latin typeface="Amatic SC" panose="00000500000000000000" pitchFamily="2" charset="-79"/>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GB" sz="1800" b="0" i="0" kern="1200">
                          <a:solidFill>
                            <a:schemeClr val="dk1"/>
                          </a:solidFill>
                          <a:effectLst/>
                          <a:latin typeface="+mn-lt"/>
                          <a:ea typeface="+mn-ea"/>
                          <a:cs typeface="+mn-cs"/>
                        </a:rPr>
                        <a:t> </a:t>
                      </a:r>
                      <a:r>
                        <a:rPr kumimoji="0" lang="en-GB" sz="1800" b="1" i="0" u="none" strike="noStrike" kern="1200" cap="none" spc="0" normalizeH="0" baseline="0" noProof="0">
                          <a:ln>
                            <a:noFill/>
                          </a:ln>
                          <a:solidFill>
                            <a:srgbClr val="7030A0"/>
                          </a:solidFill>
                          <a:effectLst/>
                          <a:uLnTx/>
                          <a:uFillTx/>
                          <a:latin typeface="Amatic SC"/>
                          <a:ea typeface="+mn-ea"/>
                          <a:cs typeface="Amatic SC"/>
                        </a:rPr>
                        <a:t>who is afraid of the Big Bad Lion?</a:t>
                      </a:r>
                      <a:endParaRPr lang="en-GB" sz="1050" b="0" i="0" kern="1200">
                        <a:solidFill>
                          <a:schemeClr val="dk1"/>
                        </a:solidFill>
                        <a:effectLst/>
                        <a:latin typeface="Amatic SC"/>
                        <a:ea typeface="+mn-ea"/>
                        <a:cs typeface="Amatic SC"/>
                      </a:endParaRPr>
                    </a:p>
                    <a:p>
                      <a:pPr algn="ctr"/>
                      <a:r>
                        <a:rPr lang="en-GB" sz="1800" kern="1200">
                          <a:solidFill>
                            <a:schemeClr val="dk1"/>
                          </a:solidFill>
                          <a:effectLst/>
                          <a:latin typeface="+mn-lt"/>
                          <a:ea typeface="+mn-ea"/>
                          <a:cs typeface="+mn-cs"/>
                        </a:rPr>
                        <a:t>Traditional Tales</a:t>
                      </a:r>
                    </a:p>
                    <a:p>
                      <a:pPr algn="ctr"/>
                      <a:r>
                        <a:rPr lang="en-GB" sz="1800" kern="1200">
                          <a:solidFill>
                            <a:schemeClr val="dk1"/>
                          </a:solidFill>
                          <a:effectLst/>
                          <a:latin typeface="+mn-lt"/>
                          <a:ea typeface="+mn-ea"/>
                          <a:cs typeface="+mn-cs"/>
                        </a:rPr>
                        <a:t>Africa</a:t>
                      </a:r>
                    </a:p>
                    <a:p>
                      <a:pPr algn="ctr"/>
                      <a:r>
                        <a:rPr lang="en-GB" sz="1800" kern="1200">
                          <a:solidFill>
                            <a:schemeClr val="dk1"/>
                          </a:solidFill>
                          <a:effectLst/>
                          <a:latin typeface="+mn-lt"/>
                          <a:ea typeface="+mn-ea"/>
                          <a:cs typeface="+mn-cs"/>
                        </a:rPr>
                        <a:t>Jungles</a:t>
                      </a:r>
                      <a:endParaRPr lang="en-GB" sz="105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US" sz="1800" b="1" i="0" u="none" strike="noStrike" kern="1200" cap="none" spc="0" normalizeH="0" baseline="0" noProof="0">
                          <a:ln>
                            <a:noFill/>
                          </a:ln>
                          <a:solidFill>
                            <a:srgbClr val="7030A0"/>
                          </a:solidFill>
                          <a:effectLst/>
                          <a:uLnTx/>
                          <a:uFillTx/>
                          <a:latin typeface="Amatic SC"/>
                          <a:ea typeface="+mn-ea"/>
                          <a:cs typeface="Amatic SC"/>
                        </a:rPr>
                        <a:t>Who made these footprints?</a:t>
                      </a:r>
                    </a:p>
                    <a:p>
                      <a:pPr algn="ctr"/>
                      <a:r>
                        <a:rPr lang="en-GB" sz="1800" kern="1200">
                          <a:solidFill>
                            <a:schemeClr val="dk1"/>
                          </a:solidFill>
                          <a:effectLst/>
                          <a:latin typeface="+mn-lt"/>
                          <a:ea typeface="+mn-ea"/>
                          <a:cs typeface="+mn-cs"/>
                        </a:rPr>
                        <a:t>Dinosaurs</a:t>
                      </a:r>
                    </a:p>
                    <a:p>
                      <a:pPr algn="ctr"/>
                      <a:r>
                        <a:rPr lang="en-GB" sz="1800" kern="1200">
                          <a:solidFill>
                            <a:schemeClr val="dk1"/>
                          </a:solidFill>
                          <a:effectLst/>
                          <a:latin typeface="+mn-lt"/>
                          <a:ea typeface="+mn-ea"/>
                          <a:cs typeface="+mn-cs"/>
                        </a:rPr>
                        <a:t>Animals</a:t>
                      </a:r>
                    </a:p>
                    <a:p>
                      <a:pPr algn="ctr"/>
                      <a:r>
                        <a:rPr lang="en-GB" sz="1800" kern="1200">
                          <a:solidFill>
                            <a:schemeClr val="dk1"/>
                          </a:solidFill>
                          <a:effectLst/>
                          <a:latin typeface="+mn-lt"/>
                          <a:ea typeface="+mn-ea"/>
                          <a:cs typeface="+mn-cs"/>
                        </a:rPr>
                        <a:t>Jungles</a:t>
                      </a:r>
                      <a:endParaRPr kumimoji="0" lang="en-US" sz="1800" b="1" i="0" u="none" strike="noStrike" kern="1200" cap="none" spc="0" normalizeH="0" baseline="0" noProof="0">
                        <a:ln>
                          <a:noFill/>
                        </a:ln>
                        <a:solidFill>
                          <a:srgbClr val="7030A0"/>
                        </a:solidFill>
                        <a:effectLst/>
                        <a:uLnTx/>
                        <a:uFillTx/>
                        <a:latin typeface="Amatic SC" panose="00000500000000000000" pitchFamily="2" charset="-79"/>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base" latinLnBrk="0" hangingPunct="1">
                        <a:lnSpc>
                          <a:spcPct val="100000"/>
                        </a:lnSpc>
                        <a:spcBef>
                          <a:spcPts val="0"/>
                        </a:spcBef>
                        <a:spcAft>
                          <a:spcPts val="0"/>
                        </a:spcAft>
                        <a:buClrTx/>
                        <a:buSzTx/>
                        <a:buFontTx/>
                        <a:buNone/>
                      </a:pPr>
                      <a:r>
                        <a:rPr kumimoji="0" lang="en-GB" sz="1800" b="1" i="0" u="none" strike="noStrike" kern="1200" cap="none" spc="0" normalizeH="0" baseline="0" noProof="0">
                          <a:ln>
                            <a:noFill/>
                          </a:ln>
                          <a:solidFill>
                            <a:srgbClr val="7030A0"/>
                          </a:solidFill>
                          <a:effectLst/>
                          <a:uLnTx/>
                          <a:uFillTx/>
                          <a:latin typeface="Amatic SC"/>
                          <a:ea typeface="+mn-ea"/>
                          <a:cs typeface="Amatic SC"/>
                        </a:rPr>
                        <a:t>Are Plants Alive?</a:t>
                      </a:r>
                      <a:endParaRPr lang="en-GB" sz="1800" b="0" i="0" kern="1200">
                        <a:solidFill>
                          <a:schemeClr val="dk1"/>
                        </a:solidFill>
                        <a:effectLst/>
                        <a:latin typeface="+mn-lt"/>
                        <a:ea typeface="+mn-ea"/>
                        <a:cs typeface="+mn-cs"/>
                      </a:endParaRPr>
                    </a:p>
                    <a:p>
                      <a:pPr marL="0" marR="0" lvl="0" indent="0" algn="ctr" rtl="0" eaLnBrk="1" fontAlgn="auto" latinLnBrk="0" hangingPunct="1">
                        <a:lnSpc>
                          <a:spcPct val="100000"/>
                        </a:lnSpc>
                        <a:spcBef>
                          <a:spcPts val="0"/>
                        </a:spcBef>
                        <a:spcAft>
                          <a:spcPts val="0"/>
                        </a:spcAft>
                        <a:buClrTx/>
                        <a:buSzTx/>
                        <a:buFontTx/>
                        <a:buNone/>
                      </a:pPr>
                      <a:r>
                        <a:rPr lang="en-GB" sz="1800" kern="1200">
                          <a:solidFill>
                            <a:schemeClr val="dk1"/>
                          </a:solidFill>
                          <a:effectLst/>
                          <a:latin typeface="+mn-lt"/>
                          <a:ea typeface="+mn-ea"/>
                          <a:cs typeface="+mn-cs"/>
                        </a:rPr>
                        <a:t>Sowing and Growing</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a:lnSpc>
                          <a:spcPct val="100000"/>
                        </a:lnSpc>
                        <a:spcBef>
                          <a:spcPts val="0"/>
                        </a:spcBef>
                        <a:spcAft>
                          <a:spcPts val="0"/>
                        </a:spcAft>
                        <a:buNone/>
                      </a:pPr>
                      <a:r>
                        <a:rPr lang="en-US" sz="1800" b="1" i="0" u="none" strike="noStrike" kern="1200" cap="none" spc="0" normalizeH="0" baseline="0" noProof="0">
                          <a:ln>
                            <a:noFill/>
                          </a:ln>
                          <a:solidFill>
                            <a:srgbClr val="7030A0"/>
                          </a:solidFill>
                          <a:effectLst/>
                          <a:uLnTx/>
                          <a:uFillTx/>
                          <a:latin typeface="Amatic SC"/>
                        </a:rPr>
                        <a:t>What is it like to be beside the sea?</a:t>
                      </a:r>
                      <a:endParaRPr kumimoji="0" lang="en-US"/>
                    </a:p>
                    <a:p>
                      <a:pPr algn="ctr"/>
                      <a:r>
                        <a:rPr lang="en-GB" sz="1800" kern="1200">
                          <a:solidFill>
                            <a:schemeClr val="dk1"/>
                          </a:solidFill>
                          <a:effectLst/>
                          <a:latin typeface="+mn-lt"/>
                          <a:ea typeface="+mn-ea"/>
                          <a:cs typeface="+mn-cs"/>
                        </a:rPr>
                        <a:t>Seaside</a:t>
                      </a:r>
                    </a:p>
                    <a:p>
                      <a:pPr algn="ctr"/>
                      <a:r>
                        <a:rPr lang="en-GB" sz="1800" kern="1200">
                          <a:solidFill>
                            <a:schemeClr val="dk1"/>
                          </a:solidFill>
                          <a:effectLst/>
                          <a:latin typeface="+mn-lt"/>
                          <a:ea typeface="+mn-ea"/>
                          <a:cs typeface="+mn-cs"/>
                        </a:rPr>
                        <a:t>Under the Sea</a:t>
                      </a:r>
                      <a:endParaRPr lang="en-GB" sz="1050" b="0" i="0">
                        <a:solidFill>
                          <a:srgbClr val="000000"/>
                        </a:solidFill>
                        <a:effectLst/>
                        <a:latin typeface="Segoe U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31797">
                <a:tc>
                  <a:txBody>
                    <a:bodyPr/>
                    <a:lstStyle/>
                    <a:p>
                      <a:pPr algn="ctr"/>
                      <a:r>
                        <a:rPr lang="en-US" sz="2400" b="1">
                          <a:latin typeface="Amatic SC"/>
                          <a:cs typeface="Amatic SC"/>
                        </a:rPr>
                        <a:t>Possible Texts</a:t>
                      </a:r>
                    </a:p>
                    <a:p>
                      <a:pPr algn="ctr"/>
                      <a:r>
                        <a:rPr lang="en-US" sz="1200" b="1" i="1">
                          <a:latin typeface="Amatic SC"/>
                          <a:cs typeface="Amatic SC"/>
                        </a:rPr>
                        <a:t>Subject to change </a:t>
                      </a:r>
                      <a:r>
                        <a:rPr lang="en-US" sz="3600" b="1" i="1">
                          <a:latin typeface="Amatic SC"/>
                          <a:cs typeface="Amatic SC"/>
                        </a:rPr>
                        <a:t> </a:t>
                      </a:r>
                      <a:endParaRPr lang="en-GB" sz="24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rtl="0" fontAlgn="base"/>
                      <a:r>
                        <a:rPr lang="en-GB" sz="1100" b="0" i="0" kern="1200">
                          <a:solidFill>
                            <a:schemeClr val="dk1"/>
                          </a:solidFill>
                          <a:effectLst/>
                          <a:latin typeface="+mn-lt"/>
                          <a:ea typeface="+mn-ea"/>
                          <a:cs typeface="Amatic SC" panose="00000500000000000000" pitchFamily="2" charset="-79"/>
                        </a:rPr>
                        <a:t>Peppa’s new friend. </a:t>
                      </a:r>
                    </a:p>
                    <a:p>
                      <a:pPr rtl="0" fontAlgn="base"/>
                      <a:r>
                        <a:rPr lang="en-GB" sz="1100" b="0" i="0" kern="1200">
                          <a:solidFill>
                            <a:schemeClr val="dk1"/>
                          </a:solidFill>
                          <a:effectLst/>
                          <a:latin typeface="+mn-lt"/>
                          <a:ea typeface="+mn-ea"/>
                          <a:cs typeface="Amatic SC" panose="00000500000000000000" pitchFamily="2" charset="-79"/>
                        </a:rPr>
                        <a:t>In my heart. </a:t>
                      </a:r>
                    </a:p>
                    <a:p>
                      <a:pPr rtl="0" fontAlgn="base"/>
                      <a:r>
                        <a:rPr lang="en-GB" sz="1100" b="0" i="0" kern="1200">
                          <a:solidFill>
                            <a:schemeClr val="dk1"/>
                          </a:solidFill>
                          <a:effectLst/>
                          <a:latin typeface="+mn-lt"/>
                          <a:ea typeface="+mn-ea"/>
                          <a:cs typeface="Amatic SC" panose="00000500000000000000" pitchFamily="2" charset="-79"/>
                        </a:rPr>
                        <a:t>Walking through the jungle.  </a:t>
                      </a:r>
                    </a:p>
                    <a:p>
                      <a:pPr rtl="0" fontAlgn="base"/>
                      <a:r>
                        <a:rPr lang="en-GB" sz="1100" b="0" i="0" kern="1200">
                          <a:solidFill>
                            <a:schemeClr val="dk1"/>
                          </a:solidFill>
                          <a:effectLst/>
                          <a:latin typeface="+mn-lt"/>
                          <a:ea typeface="+mn-ea"/>
                          <a:cs typeface="Amatic SC" panose="00000500000000000000" pitchFamily="2" charset="-79"/>
                        </a:rPr>
                        <a:t>Little Red Hen.  </a:t>
                      </a:r>
                    </a:p>
                    <a:p>
                      <a:pPr rtl="0" fontAlgn="base"/>
                      <a:r>
                        <a:rPr lang="en-GB" sz="1100" b="0" i="0" kern="1200">
                          <a:solidFill>
                            <a:schemeClr val="dk1"/>
                          </a:solidFill>
                          <a:effectLst/>
                          <a:latin typeface="+mn-lt"/>
                          <a:ea typeface="+mn-ea"/>
                          <a:cs typeface="Amatic SC" panose="00000500000000000000" pitchFamily="2" charset="-79"/>
                        </a:rPr>
                        <a:t>Pumpkin soup. </a:t>
                      </a:r>
                    </a:p>
                    <a:p>
                      <a:pPr rtl="0" fontAlgn="base"/>
                      <a:r>
                        <a:rPr lang="en-GB" sz="1100" b="0" i="0" kern="1200">
                          <a:solidFill>
                            <a:schemeClr val="dk1"/>
                          </a:solidFill>
                          <a:effectLst/>
                          <a:latin typeface="+mn-lt"/>
                          <a:ea typeface="+mn-ea"/>
                          <a:cs typeface="Amatic SC" panose="00000500000000000000" pitchFamily="2" charset="-79"/>
                        </a:rPr>
                        <a:t>The Tiger who came to Tea.  </a:t>
                      </a:r>
                    </a:p>
                    <a:p>
                      <a:pPr algn="ctr"/>
                      <a:endParaRPr lang="en-US" sz="11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rtl="0" fontAlgn="base"/>
                      <a:r>
                        <a:rPr lang="en-GB" sz="1100" b="0" i="0" kern="1200">
                          <a:solidFill>
                            <a:schemeClr val="dk1"/>
                          </a:solidFill>
                          <a:effectLst/>
                          <a:latin typeface="+mn-lt"/>
                          <a:ea typeface="+mn-ea"/>
                          <a:cs typeface="Amatic SC" panose="00000500000000000000" pitchFamily="2" charset="-79"/>
                        </a:rPr>
                        <a:t>Room on a Broom. </a:t>
                      </a:r>
                    </a:p>
                    <a:p>
                      <a:pPr rtl="0" fontAlgn="base"/>
                      <a:r>
                        <a:rPr lang="en-GB" sz="1100" b="0" i="0" kern="1200">
                          <a:solidFill>
                            <a:schemeClr val="dk1"/>
                          </a:solidFill>
                          <a:effectLst/>
                          <a:latin typeface="+mn-lt"/>
                          <a:ea typeface="+mn-ea"/>
                          <a:cs typeface="Amatic SC" panose="00000500000000000000" pitchFamily="2" charset="-79"/>
                        </a:rPr>
                        <a:t>Kindness is my superpower.  </a:t>
                      </a:r>
                    </a:p>
                    <a:p>
                      <a:pPr rtl="0" fontAlgn="base"/>
                      <a:r>
                        <a:rPr lang="en-GB" sz="1100" b="0" i="0" kern="1200">
                          <a:solidFill>
                            <a:schemeClr val="dk1"/>
                          </a:solidFill>
                          <a:effectLst/>
                          <a:latin typeface="+mn-lt"/>
                          <a:ea typeface="+mn-ea"/>
                          <a:cs typeface="Amatic SC" panose="00000500000000000000" pitchFamily="2" charset="-79"/>
                        </a:rPr>
                        <a:t>You choose. </a:t>
                      </a:r>
                    </a:p>
                    <a:p>
                      <a:pPr rtl="0" fontAlgn="base"/>
                      <a:r>
                        <a:rPr lang="en-GB" sz="1100" b="0" i="0" kern="1200">
                          <a:solidFill>
                            <a:schemeClr val="dk1"/>
                          </a:solidFill>
                          <a:effectLst/>
                          <a:latin typeface="+mn-lt"/>
                          <a:ea typeface="+mn-ea"/>
                          <a:cs typeface="Amatic SC" panose="00000500000000000000" pitchFamily="2" charset="-79"/>
                        </a:rPr>
                        <a:t>Where's spot?  </a:t>
                      </a:r>
                    </a:p>
                    <a:p>
                      <a:pPr rtl="0" fontAlgn="base"/>
                      <a:r>
                        <a:rPr lang="en-GB" sz="1100" b="0" i="0" kern="1200">
                          <a:solidFill>
                            <a:schemeClr val="dk1"/>
                          </a:solidFill>
                          <a:effectLst/>
                          <a:latin typeface="+mn-lt"/>
                          <a:ea typeface="+mn-ea"/>
                          <a:cs typeface="Amatic SC" panose="00000500000000000000" pitchFamily="2" charset="-79"/>
                        </a:rPr>
                        <a:t>The Nativity story. </a:t>
                      </a:r>
                    </a:p>
                    <a:p>
                      <a:pPr rtl="0" fontAlgn="base"/>
                      <a:r>
                        <a:rPr lang="en-GB" sz="1100" b="0" i="0" kern="1200">
                          <a:solidFill>
                            <a:schemeClr val="dk1"/>
                          </a:solidFill>
                          <a:effectLst/>
                          <a:latin typeface="+mn-lt"/>
                          <a:ea typeface="+mn-ea"/>
                          <a:cs typeface="Amatic SC" panose="00000500000000000000" pitchFamily="2" charset="-79"/>
                        </a:rPr>
                        <a:t>Stick Man  </a:t>
                      </a:r>
                    </a:p>
                    <a:p>
                      <a:pPr rtl="0" fontAlgn="base"/>
                      <a:r>
                        <a:rPr lang="en-GB" sz="1100" b="0" i="0" kern="1200">
                          <a:solidFill>
                            <a:schemeClr val="dk1"/>
                          </a:solidFill>
                          <a:effectLst/>
                          <a:latin typeface="+mn-lt"/>
                          <a:ea typeface="+mn-ea"/>
                          <a:cs typeface="Amatic SC" panose="00000500000000000000" pitchFamily="2" charset="-79"/>
                        </a:rPr>
                        <a:t>Jolabokaflod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rtl="0" fontAlgn="base"/>
                      <a:r>
                        <a:rPr lang="en-GB" sz="1100" b="0" i="0" kern="1200">
                          <a:solidFill>
                            <a:schemeClr val="dk1"/>
                          </a:solidFill>
                          <a:effectLst/>
                          <a:latin typeface="+mn-lt"/>
                          <a:ea typeface="+mn-ea"/>
                          <a:cs typeface="Amatic SC" panose="00000500000000000000" pitchFamily="2" charset="-79"/>
                        </a:rPr>
                        <a:t>Spaghetti Hunter. </a:t>
                      </a:r>
                    </a:p>
                    <a:p>
                      <a:pPr rtl="0" fontAlgn="base"/>
                      <a:r>
                        <a:rPr lang="en-GB" sz="1100" b="0" i="0" kern="1200">
                          <a:solidFill>
                            <a:schemeClr val="dk1"/>
                          </a:solidFill>
                          <a:effectLst/>
                          <a:latin typeface="+mn-lt"/>
                          <a:ea typeface="+mn-ea"/>
                          <a:cs typeface="Amatic SC" panose="00000500000000000000" pitchFamily="2" charset="-79"/>
                        </a:rPr>
                        <a:t>The Snowman.  </a:t>
                      </a:r>
                    </a:p>
                    <a:p>
                      <a:pPr rtl="0" fontAlgn="base"/>
                      <a:r>
                        <a:rPr lang="en-GB" sz="1100" b="0" i="0" kern="1200">
                          <a:solidFill>
                            <a:schemeClr val="dk1"/>
                          </a:solidFill>
                          <a:effectLst/>
                          <a:latin typeface="+mn-lt"/>
                          <a:ea typeface="+mn-ea"/>
                          <a:cs typeface="Amatic SC" panose="00000500000000000000" pitchFamily="2" charset="-79"/>
                        </a:rPr>
                        <a:t>Me. </a:t>
                      </a:r>
                    </a:p>
                    <a:p>
                      <a:pPr rtl="0" fontAlgn="base"/>
                      <a:r>
                        <a:rPr lang="en-GB" sz="1100" b="0" i="0" kern="1200">
                          <a:solidFill>
                            <a:schemeClr val="dk1"/>
                          </a:solidFill>
                          <a:effectLst/>
                          <a:latin typeface="+mn-lt"/>
                          <a:ea typeface="+mn-ea"/>
                          <a:cs typeface="Amatic SC" panose="00000500000000000000" pitchFamily="2" charset="-79"/>
                        </a:rPr>
                        <a:t>A busy day for birds. </a:t>
                      </a:r>
                    </a:p>
                    <a:p>
                      <a:pPr rtl="0" fontAlgn="base"/>
                      <a:r>
                        <a:rPr lang="en-GB" sz="1100" b="0" i="0" kern="1200">
                          <a:solidFill>
                            <a:schemeClr val="dk1"/>
                          </a:solidFill>
                          <a:effectLst/>
                          <a:latin typeface="+mn-lt"/>
                          <a:ea typeface="+mn-ea"/>
                          <a:cs typeface="Amatic SC" panose="00000500000000000000" pitchFamily="2" charset="-79"/>
                        </a:rPr>
                        <a:t>Dear zoo. </a:t>
                      </a:r>
                    </a:p>
                    <a:p>
                      <a:pPr rtl="0" fontAlgn="base"/>
                      <a:r>
                        <a:rPr lang="en-GB" sz="1100" b="0" i="0" kern="1200">
                          <a:solidFill>
                            <a:schemeClr val="dk1"/>
                          </a:solidFill>
                          <a:effectLst/>
                          <a:latin typeface="+mn-lt"/>
                          <a:ea typeface="+mn-ea"/>
                          <a:cs typeface="Amatic SC" panose="00000500000000000000" pitchFamily="2" charset="-79"/>
                        </a:rPr>
                        <a:t>The pancake.  </a:t>
                      </a:r>
                    </a:p>
                    <a:p>
                      <a:pPr rtl="0" fontAlgn="base"/>
                      <a:r>
                        <a:rPr lang="en-GB" sz="1100" b="0" i="0" kern="1200">
                          <a:solidFill>
                            <a:schemeClr val="dk1"/>
                          </a:solidFill>
                          <a:effectLst/>
                          <a:latin typeface="+mn-lt"/>
                          <a:ea typeface="+mn-ea"/>
                          <a:cs typeface="Amatic SC"/>
                        </a:rPr>
                        <a:t>Sometimes I feel </a:t>
                      </a:r>
                      <a:endParaRPr lang="en-GB" sz="1100" b="0" i="0" kern="1200">
                        <a:solidFill>
                          <a:schemeClr val="dk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rtl="0" fontAlgn="base"/>
                      <a:r>
                        <a:rPr lang="en-GB" sz="1100" b="0" i="0" kern="1200">
                          <a:solidFill>
                            <a:schemeClr val="dk1"/>
                          </a:solidFill>
                          <a:effectLst/>
                          <a:latin typeface="+mn-lt"/>
                          <a:ea typeface="+mn-ea"/>
                          <a:cs typeface="Amatic SC" panose="00000500000000000000" pitchFamily="2" charset="-79"/>
                        </a:rPr>
                        <a:t>I want a pet. </a:t>
                      </a:r>
                    </a:p>
                    <a:p>
                      <a:pPr rtl="0" fontAlgn="base"/>
                      <a:r>
                        <a:rPr lang="en-GB" sz="1100" b="0" i="0" kern="1200">
                          <a:solidFill>
                            <a:schemeClr val="dk1"/>
                          </a:solidFill>
                          <a:effectLst/>
                          <a:latin typeface="+mn-lt"/>
                          <a:ea typeface="+mn-ea"/>
                          <a:cs typeface="Amatic SC" panose="00000500000000000000" pitchFamily="2" charset="-79"/>
                        </a:rPr>
                        <a:t>The daffodil who couldn’t dance.  </a:t>
                      </a:r>
                    </a:p>
                    <a:p>
                      <a:pPr rtl="0" fontAlgn="base"/>
                      <a:r>
                        <a:rPr lang="en-GB" sz="1100" b="0" i="0" kern="1200">
                          <a:solidFill>
                            <a:schemeClr val="dk1"/>
                          </a:solidFill>
                          <a:effectLst/>
                          <a:latin typeface="+mn-lt"/>
                          <a:ea typeface="+mn-ea"/>
                          <a:cs typeface="Amatic SC" panose="00000500000000000000" pitchFamily="2" charset="-79"/>
                        </a:rPr>
                        <a:t>Guess how much I love you.  </a:t>
                      </a:r>
                    </a:p>
                    <a:p>
                      <a:pPr rtl="0" fontAlgn="base"/>
                      <a:r>
                        <a:rPr lang="en-GB" sz="1100" b="0" i="0" kern="1200">
                          <a:solidFill>
                            <a:schemeClr val="dk1"/>
                          </a:solidFill>
                          <a:effectLst/>
                          <a:latin typeface="+mn-lt"/>
                          <a:ea typeface="+mn-ea"/>
                          <a:cs typeface="Amatic SC" panose="00000500000000000000" pitchFamily="2" charset="-79"/>
                        </a:rPr>
                        <a:t>Ramadan- first festivals.  </a:t>
                      </a:r>
                    </a:p>
                    <a:p>
                      <a:pPr rtl="0" fontAlgn="base"/>
                      <a:r>
                        <a:rPr lang="en-GB" sz="1100" b="0" i="0" kern="1200">
                          <a:solidFill>
                            <a:schemeClr val="dk1"/>
                          </a:solidFill>
                          <a:effectLst/>
                          <a:latin typeface="+mn-lt"/>
                          <a:ea typeface="+mn-ea"/>
                          <a:cs typeface="Amatic SC" panose="00000500000000000000" pitchFamily="2" charset="-79"/>
                        </a:rPr>
                        <a:t>Brown bear, brown bear.  </a:t>
                      </a:r>
                    </a:p>
                    <a:p>
                      <a:pPr rtl="0" fontAlgn="base"/>
                      <a:r>
                        <a:rPr lang="en-GB" sz="1100" b="0" i="0" kern="1200">
                          <a:solidFill>
                            <a:schemeClr val="dk1"/>
                          </a:solidFill>
                          <a:effectLst/>
                          <a:latin typeface="+mn-lt"/>
                          <a:ea typeface="+mn-ea"/>
                          <a:cs typeface="Amatic SC" panose="00000500000000000000" pitchFamily="2" charset="-79"/>
                        </a:rPr>
                        <a:t>Festivals of colours.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rtl="0" fontAlgn="base"/>
                      <a:r>
                        <a:rPr lang="en-GB" sz="1100" b="0" i="0" kern="1200">
                          <a:solidFill>
                            <a:schemeClr val="dk1"/>
                          </a:solidFill>
                          <a:effectLst/>
                          <a:latin typeface="+mn-lt"/>
                          <a:ea typeface="+mn-ea"/>
                          <a:cs typeface="Amatic SC" panose="00000500000000000000" pitchFamily="2" charset="-79"/>
                        </a:rPr>
                        <a:t>Jasper's beanstalk. </a:t>
                      </a:r>
                    </a:p>
                    <a:p>
                      <a:pPr rtl="0" fontAlgn="base"/>
                      <a:r>
                        <a:rPr lang="en-GB" sz="1100" b="0" i="0" kern="1200">
                          <a:solidFill>
                            <a:schemeClr val="dk1"/>
                          </a:solidFill>
                          <a:effectLst/>
                          <a:latin typeface="+mn-lt"/>
                          <a:ea typeface="+mn-ea"/>
                          <a:cs typeface="Amatic SC" panose="00000500000000000000" pitchFamily="2" charset="-79"/>
                        </a:rPr>
                        <a:t>Dear Earth  </a:t>
                      </a:r>
                    </a:p>
                    <a:p>
                      <a:pPr rtl="0" fontAlgn="base"/>
                      <a:r>
                        <a:rPr lang="en-GB" sz="1100" b="0" i="0" kern="1200">
                          <a:solidFill>
                            <a:schemeClr val="dk1"/>
                          </a:solidFill>
                          <a:effectLst/>
                          <a:latin typeface="+mn-lt"/>
                          <a:ea typeface="+mn-ea"/>
                          <a:cs typeface="Amatic SC" panose="00000500000000000000" pitchFamily="2" charset="-79"/>
                        </a:rPr>
                        <a:t>Olivers vegetables. </a:t>
                      </a:r>
                    </a:p>
                    <a:p>
                      <a:pPr rtl="0" fontAlgn="base"/>
                      <a:r>
                        <a:rPr lang="en-GB" sz="1100" b="0" i="0" kern="1200">
                          <a:solidFill>
                            <a:schemeClr val="dk1"/>
                          </a:solidFill>
                          <a:effectLst/>
                          <a:latin typeface="+mn-lt"/>
                          <a:ea typeface="+mn-ea"/>
                          <a:cs typeface="Amatic SC" panose="00000500000000000000" pitchFamily="2" charset="-79"/>
                        </a:rPr>
                        <a:t>Sun safety book.  </a:t>
                      </a:r>
                    </a:p>
                    <a:p>
                      <a:pPr rtl="0" fontAlgn="base"/>
                      <a:r>
                        <a:rPr lang="en-GB" sz="1100" b="0" i="0" kern="1200">
                          <a:solidFill>
                            <a:schemeClr val="dk1"/>
                          </a:solidFill>
                          <a:effectLst/>
                          <a:latin typeface="+mn-lt"/>
                          <a:ea typeface="+mn-ea"/>
                          <a:cs typeface="Amatic SC" panose="00000500000000000000" pitchFamily="2" charset="-79"/>
                        </a:rPr>
                        <a:t>The train ride. </a:t>
                      </a:r>
                    </a:p>
                    <a:p>
                      <a:pPr rtl="0" fontAlgn="base"/>
                      <a:r>
                        <a:rPr lang="en-GB" sz="1100" b="0" i="0" kern="1200">
                          <a:solidFill>
                            <a:schemeClr val="dk1"/>
                          </a:solidFill>
                          <a:effectLst/>
                          <a:latin typeface="+mn-lt"/>
                          <a:ea typeface="+mn-ea"/>
                          <a:cs typeface="Amatic SC" panose="00000500000000000000" pitchFamily="2" charset="-79"/>
                        </a:rPr>
                        <a:t>Besty bug love saves the bees.  </a:t>
                      </a:r>
                    </a:p>
                    <a:p>
                      <a:pPr marL="0" marR="0" lvl="0" indent="0" algn="ctr" rtl="0" eaLnBrk="1" fontAlgn="auto" latinLnBrk="0" hangingPunct="1">
                        <a:lnSpc>
                          <a:spcPct val="100000"/>
                        </a:lnSpc>
                        <a:spcBef>
                          <a:spcPts val="0"/>
                        </a:spcBef>
                        <a:spcAft>
                          <a:spcPts val="0"/>
                        </a:spcAft>
                        <a:buClrTx/>
                        <a:buSzTx/>
                        <a:buFontTx/>
                        <a:buNone/>
                      </a:pPr>
                      <a:endParaRPr lang="en-US" sz="1100" b="1">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rtl="0" fontAlgn="base"/>
                      <a:r>
                        <a:rPr lang="en-GB" sz="1100" b="0" i="0" kern="1200" dirty="0">
                          <a:solidFill>
                            <a:schemeClr val="dk1"/>
                          </a:solidFill>
                          <a:effectLst/>
                          <a:latin typeface="+mn-lt"/>
                          <a:ea typeface="+mn-ea"/>
                          <a:cs typeface="Amatic SC" panose="00000500000000000000" pitchFamily="2" charset="-79"/>
                        </a:rPr>
                        <a:t>Somebody swallowed Stanley.  </a:t>
                      </a:r>
                    </a:p>
                    <a:p>
                      <a:pPr rtl="0" fontAlgn="base"/>
                      <a:r>
                        <a:rPr lang="en-GB" sz="1100" b="0" i="0" kern="1200" dirty="0">
                          <a:solidFill>
                            <a:schemeClr val="dk1"/>
                          </a:solidFill>
                          <a:effectLst/>
                          <a:latin typeface="+mn-lt"/>
                          <a:ea typeface="+mn-ea"/>
                          <a:cs typeface="Amatic SC" panose="00000500000000000000" pitchFamily="2" charset="-79"/>
                        </a:rPr>
                        <a:t>Each peach pear plum.  </a:t>
                      </a:r>
                    </a:p>
                    <a:p>
                      <a:pPr rtl="0" fontAlgn="base"/>
                      <a:r>
                        <a:rPr lang="en-GB" sz="1100" b="0" i="0" kern="1200" dirty="0">
                          <a:solidFill>
                            <a:schemeClr val="dk1"/>
                          </a:solidFill>
                          <a:effectLst/>
                          <a:latin typeface="+mn-lt"/>
                          <a:ea typeface="+mn-ea"/>
                          <a:cs typeface="Amatic SC" panose="00000500000000000000" pitchFamily="2" charset="-79"/>
                        </a:rPr>
                        <a:t>The very hungry caterpillar.  </a:t>
                      </a:r>
                    </a:p>
                    <a:p>
                      <a:pPr algn="ctr"/>
                      <a:endParaRPr lang="en-GB" sz="11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783550">
                <a:tc>
                  <a:txBody>
                    <a:bodyPr/>
                    <a:lstStyle/>
                    <a:p>
                      <a:pPr algn="ctr"/>
                      <a:r>
                        <a:rPr lang="en-GB" sz="2400" b="1">
                          <a:latin typeface="Amatic SC"/>
                          <a:cs typeface="Amatic SC"/>
                        </a:rPr>
                        <a:t>Reading Spine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200" kern="1200">
                          <a:solidFill>
                            <a:schemeClr val="dk1"/>
                          </a:solidFill>
                          <a:effectLst/>
                          <a:latin typeface="+mn-lt"/>
                          <a:ea typeface="+mn-ea"/>
                          <a:cs typeface="+mn-cs"/>
                        </a:rPr>
                        <a:t>Hug</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Hairy Maclary</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You Choose</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Where’s spot? </a:t>
                      </a:r>
                      <a:endParaRPr lang="en-GB" sz="120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200" kern="1200">
                          <a:solidFill>
                            <a:schemeClr val="dk1"/>
                          </a:solidFill>
                          <a:effectLst/>
                          <a:latin typeface="+mn-lt"/>
                          <a:ea typeface="+mn-ea"/>
                          <a:cs typeface="+mn-cs"/>
                        </a:rPr>
                        <a:t>We’re going on a bear hunt </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Dear Zoo </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Brown Bear, Brown Bear, What do you see? </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Come on Daisy! </a:t>
                      </a:r>
                      <a:endParaRPr lang="en-GB" sz="120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200" kern="1200">
                          <a:solidFill>
                            <a:schemeClr val="dk1"/>
                          </a:solidFill>
                          <a:effectLst/>
                          <a:latin typeface="+mn-lt"/>
                          <a:ea typeface="+mn-ea"/>
                          <a:cs typeface="+mn-cs"/>
                        </a:rPr>
                        <a:t>The Train Ride </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Each Peach Pear Plum </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The Very Hungry Caterpillar </a:t>
                      </a:r>
                      <a:endParaRPr lang="en-GB" sz="1200" kern="1200">
                        <a:solidFill>
                          <a:schemeClr val="dk1"/>
                        </a:solidFill>
                        <a:effectLst/>
                        <a:latin typeface="+mn-lt"/>
                        <a:ea typeface="+mn-ea"/>
                        <a:cs typeface="+mn-cs"/>
                      </a:endParaRPr>
                    </a:p>
                    <a:p>
                      <a:pPr algn="ctr"/>
                      <a:r>
                        <a:rPr lang="en-US" sz="1200" kern="1200">
                          <a:solidFill>
                            <a:schemeClr val="dk1"/>
                          </a:solidFill>
                          <a:effectLst/>
                          <a:latin typeface="+mn-lt"/>
                          <a:ea typeface="+mn-ea"/>
                          <a:cs typeface="+mn-cs"/>
                        </a:rPr>
                        <a:t>Jasper’s Beanstalk </a:t>
                      </a:r>
                      <a:endParaRPr lang="en-US" sz="12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86070157"/>
                  </a:ext>
                </a:extLst>
              </a:tr>
              <a:tr h="1688568">
                <a:tc>
                  <a:txBody>
                    <a:bodyPr/>
                    <a:lstStyle/>
                    <a:p>
                      <a:pPr algn="ctr"/>
                      <a:r>
                        <a:rPr lang="en-US" sz="2000" b="1">
                          <a:latin typeface="Amatic SC"/>
                          <a:cs typeface="Amatic SC"/>
                        </a:rPr>
                        <a:t>‘Wow’ moments /</a:t>
                      </a:r>
                    </a:p>
                    <a:p>
                      <a:pPr algn="ctr"/>
                      <a:r>
                        <a:rPr lang="en-US" sz="2000" b="1">
                          <a:solidFill>
                            <a:srgbClr val="0070C0"/>
                          </a:solidFill>
                          <a:latin typeface="Amatic SC"/>
                          <a:cs typeface="Amatic SC"/>
                        </a:rPr>
                        <a:t>Visit</a:t>
                      </a:r>
                      <a:r>
                        <a:rPr lang="en-US" sz="2000" b="1" baseline="0">
                          <a:solidFill>
                            <a:srgbClr val="0070C0"/>
                          </a:solidFill>
                          <a:latin typeface="Amatic SC"/>
                          <a:cs typeface="Amatic SC"/>
                        </a:rPr>
                        <a:t>s and Visitors</a:t>
                      </a:r>
                      <a:endParaRPr lang="en-GB" sz="2000" b="1">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US" sz="1050">
                        <a:solidFill>
                          <a:srgbClr val="00B0F0"/>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US" sz="1050" dirty="0">
                        <a:solidFill>
                          <a:srgbClr val="00B0F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panose="00000500000000000000" pitchFamily="2" charset="-79"/>
                        </a:rPr>
                        <a:t>Animal visitors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Police visitor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US" sz="1050" dirty="0">
                        <a:solidFill>
                          <a:srgbClr val="00B0F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80305FCF-56D5-D736-D4AB-073E7D377AA7}"/>
              </a:ext>
            </a:extLst>
          </p:cNvPr>
          <p:cNvSpPr txBox="1"/>
          <p:nvPr/>
        </p:nvSpPr>
        <p:spPr>
          <a:xfrm>
            <a:off x="184216" y="1562260"/>
            <a:ext cx="1458797" cy="1107996"/>
          </a:xfrm>
          <a:prstGeom prst="rect">
            <a:avLst/>
          </a:prstGeom>
          <a:noFill/>
        </p:spPr>
        <p:txBody>
          <a:bodyPr wrap="square">
            <a:spAutoFit/>
          </a:bodyPr>
          <a:lstStyle/>
          <a:p>
            <a:pPr algn="ctr"/>
            <a:r>
              <a:rPr lang="en-US" sz="1200" b="1">
                <a:latin typeface="Amatic SC"/>
                <a:cs typeface="Amatic SC"/>
              </a:rPr>
              <a:t>NB: </a:t>
            </a:r>
            <a:r>
              <a:rPr lang="en-US" sz="1200" b="1" i="1">
                <a:latin typeface="Amatic SC"/>
                <a:cs typeface="Amatic SC"/>
              </a:rPr>
              <a:t>These themes may be adapted at various points to allow for children’s interests to flow through the provision </a:t>
            </a:r>
            <a:r>
              <a:rPr lang="en-US" sz="1800" b="1" i="1">
                <a:latin typeface="Amatic SC"/>
                <a:cs typeface="Amatic SC"/>
              </a:rPr>
              <a:t> </a:t>
            </a:r>
          </a:p>
        </p:txBody>
      </p:sp>
    </p:spTree>
    <p:extLst>
      <p:ext uri="{BB962C8B-B14F-4D97-AF65-F5344CB8AC3E}">
        <p14:creationId xmlns:p14="http://schemas.microsoft.com/office/powerpoint/2010/main" val="3793943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23889548"/>
              </p:ext>
            </p:extLst>
          </p:nvPr>
        </p:nvGraphicFramePr>
        <p:xfrm>
          <a:off x="171904" y="512838"/>
          <a:ext cx="11848192" cy="4806637"/>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5634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Term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Term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Term 3</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Term 4</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Term 5</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Term</a:t>
                      </a:r>
                      <a:r>
                        <a:rPr lang="en-US" sz="3600" baseline="0">
                          <a:solidFill>
                            <a:schemeClr val="bg1">
                              <a:lumMod val="50000"/>
                            </a:schemeClr>
                          </a:solidFill>
                          <a:latin typeface="Amatic SC"/>
                          <a:cs typeface="Amatic SC"/>
                        </a:rPr>
                        <a:t> 6</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0">
                <a:tc>
                  <a:txBody>
                    <a:bodyPr/>
                    <a:lstStyle/>
                    <a:p>
                      <a:pPr algn="ctr"/>
                      <a:r>
                        <a:rPr lang="en-US" sz="2400" b="1">
                          <a:latin typeface="Amatic SC"/>
                          <a:cs typeface="Amatic SC"/>
                        </a:rPr>
                        <a:t>British  Values </a:t>
                      </a:r>
                      <a:endParaRPr lang="en-US" sz="2400" b="1">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GB" sz="1600" b="1">
                          <a:solidFill>
                            <a:srgbClr val="CC66FF"/>
                          </a:solidFill>
                          <a:latin typeface="Amatic SC"/>
                          <a:cs typeface="Amatic SC"/>
                        </a:rPr>
                        <a:t>Assemblies / Sharing Circles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GB" sz="1000">
                          <a:solidFill>
                            <a:schemeClr val="tx1"/>
                          </a:solidFill>
                          <a:latin typeface="+mn-lt"/>
                        </a:rPr>
                        <a:t>. </a:t>
                      </a:r>
                      <a:r>
                        <a:rPr kumimoji="0" lang="en-US" sz="1600" b="1" i="0" u="none" strike="noStrike" kern="1200" cap="none" spc="0" normalizeH="0" baseline="0" noProof="0">
                          <a:ln>
                            <a:noFill/>
                          </a:ln>
                          <a:solidFill>
                            <a:prstClr val="white">
                              <a:lumMod val="50000"/>
                            </a:prstClr>
                          </a:solidFill>
                          <a:effectLst/>
                          <a:uLnTx/>
                          <a:uFillTx/>
                          <a:latin typeface="+mn-lt"/>
                          <a:ea typeface="+mn-ea"/>
                          <a:cs typeface="+mn-cs"/>
                        </a:rPr>
                        <a:t>Democracy</a:t>
                      </a: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all have the right to be listened to.</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respect everyone and we value their different</a:t>
                      </a:r>
                      <a:r>
                        <a:rPr lang="en-GB" sz="1000" b="0" i="0" u="none" strike="noStrike" kern="1200" cap="none" spc="0" normalizeH="0" baseline="0" noProof="0">
                          <a:ln>
                            <a:noFill/>
                          </a:ln>
                          <a:solidFill>
                            <a:prstClr val="black"/>
                          </a:solidFill>
                          <a:effectLst/>
                          <a:uLnTx/>
                          <a:uFillTx/>
                          <a:latin typeface="+mn-lt"/>
                          <a:ea typeface="+mn-ea"/>
                          <a:cs typeface="+mn-cs"/>
                        </a:rPr>
                        <a:t> </a:t>
                      </a:r>
                      <a:r>
                        <a:rPr kumimoji="0" lang="en-GB" sz="1000" b="0" i="0" u="none" strike="noStrike" kern="1200" cap="none" spc="0" normalizeH="0" baseline="0" noProof="0">
                          <a:ln>
                            <a:noFill/>
                          </a:ln>
                          <a:solidFill>
                            <a:prstClr val="black"/>
                          </a:solidFill>
                          <a:effectLst/>
                          <a:uLnTx/>
                          <a:uFillTx/>
                          <a:latin typeface="+mn-lt"/>
                          <a:ea typeface="+mn-ea"/>
                          <a:cs typeface="+mn-cs"/>
                        </a:rPr>
                        <a:t> ideas and opinions.</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have the opportunity to play with who we want to play with.</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000" b="0" i="0" u="none" strike="noStrike" kern="1200" cap="none" spc="0" normalizeH="0" baseline="0" noProof="0">
                          <a:ln>
                            <a:noFill/>
                          </a:ln>
                          <a:solidFill>
                            <a:prstClr val="black"/>
                          </a:solidFill>
                          <a:effectLst/>
                          <a:uLnTx/>
                          <a:uFillTx/>
                          <a:latin typeface="+mn-lt"/>
                          <a:ea typeface="+mn-ea"/>
                          <a:cs typeface="+mn-cs"/>
                        </a:rPr>
                        <a:t>We listen with intrigue and value and respect the opinions of others. </a:t>
                      </a:r>
                      <a:r>
                        <a:rPr kumimoji="0" lang="en-US" sz="1050" b="0" i="0" u="none" strike="noStrike" kern="1200" cap="none" spc="0" normalizeH="0" baseline="0" noProof="0">
                          <a:ln>
                            <a:noFill/>
                          </a:ln>
                          <a:solidFill>
                            <a:prstClr val="black"/>
                          </a:solidFill>
                          <a:effectLst/>
                          <a:uLnTx/>
                          <a:uFillTx/>
                          <a:latin typeface="+mn-lt"/>
                          <a:ea typeface="+mn-ea"/>
                          <a:cs typeface="+mn-cs"/>
                        </a:rPr>
                        <a:t> </a:t>
                      </a:r>
                    </a:p>
                    <a:p>
                      <a:pPr algn="ctr" rtl="0" fontAlgn="base"/>
                      <a:endParaRPr lang="en-US" sz="1600" b="0"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800" b="1" i="0">
                          <a:solidFill>
                            <a:schemeClr val="bg1">
                              <a:lumMod val="50000"/>
                            </a:schemeClr>
                          </a:solidFill>
                          <a:effectLst/>
                          <a:latin typeface="+mn-lt"/>
                        </a:rPr>
                        <a:t>Mutual respect </a:t>
                      </a:r>
                    </a:p>
                    <a:p>
                      <a:pPr marL="0" indent="0" algn="ctr">
                        <a:buFont typeface="Arial" panose="020B0604020202020204" pitchFamily="34" charset="0"/>
                        <a:buNone/>
                      </a:pPr>
                      <a:r>
                        <a:rPr lang="en-US" sz="1050" b="0" i="0">
                          <a:solidFill>
                            <a:schemeClr val="tx1"/>
                          </a:solidFill>
                          <a:effectLst/>
                          <a:latin typeface="+mn-lt"/>
                        </a:rPr>
                        <a:t> </a:t>
                      </a:r>
                      <a:r>
                        <a:rPr lang="en-GB" sz="1050">
                          <a:solidFill>
                            <a:schemeClr val="tx1"/>
                          </a:solidFill>
                          <a:latin typeface="+mn-lt"/>
                        </a:rPr>
                        <a:t>We are all unique. </a:t>
                      </a:r>
                    </a:p>
                    <a:p>
                      <a:pPr marL="0" lvl="0" indent="0" algn="ctr">
                        <a:buFont typeface="Arial" panose="020B0604020202020204" pitchFamily="34" charset="0"/>
                        <a:buNone/>
                      </a:pPr>
                      <a:r>
                        <a:rPr lang="en-GB" sz="105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a:solidFill>
                            <a:schemeClr val="tx1"/>
                          </a:solidFill>
                          <a:latin typeface="+mn-lt"/>
                        </a:rPr>
                        <a:t>All cultures are learned , respected, and celebrated</a:t>
                      </a:r>
                      <a:endParaRPr lang="en-US" sz="1050" b="0"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white">
                              <a:lumMod val="50000"/>
                            </a:prstClr>
                          </a:solidFill>
                          <a:effectLst/>
                          <a:uLnTx/>
                          <a:uFillTx/>
                          <a:latin typeface="+mn-lt"/>
                          <a:ea typeface="+mn-ea"/>
                          <a:cs typeface="+mn-cs"/>
                        </a:rPr>
                        <a:t>Mutual</a:t>
                      </a: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white">
                              <a:lumMod val="50000"/>
                            </a:prstClr>
                          </a:solidFill>
                          <a:effectLst/>
                          <a:uLnTx/>
                          <a:uFillTx/>
                          <a:latin typeface="+mn-lt"/>
                          <a:ea typeface="+mn-ea"/>
                          <a:cs typeface="+mn-cs"/>
                        </a:rPr>
                        <a:t>Tolerance </a:t>
                      </a:r>
                    </a:p>
                    <a:p>
                      <a:pPr marL="0" marR="0" lvl="0" indent="0" algn="ctr" rtl="0" eaLnBrk="1" fontAlgn="auto" latinLnBrk="0" hangingPunct="1">
                        <a:lnSpc>
                          <a:spcPct val="100000"/>
                        </a:lnSpc>
                        <a:spcBef>
                          <a:spcPts val="0"/>
                        </a:spcBef>
                        <a:spcAft>
                          <a:spcPts val="0"/>
                        </a:spcAft>
                        <a:buClrTx/>
                        <a:buSzTx/>
                        <a:buFontTx/>
                        <a:buNone/>
                      </a:pPr>
                      <a:r>
                        <a:rPr kumimoji="0" lang="en-GB" altLang="en-US" sz="1050" b="0" i="0" u="none" strike="noStrike" kern="1200" cap="none" spc="0" normalizeH="0" baseline="0" noProof="0">
                          <a:ln>
                            <a:noFill/>
                          </a:ln>
                          <a:solidFill>
                            <a:prstClr val="black"/>
                          </a:solidFill>
                          <a:effectLst/>
                          <a:uLnTx/>
                          <a:uFillTx/>
                          <a:latin typeface="+mn-lt"/>
                          <a:ea typeface="+mn-ea"/>
                          <a:cs typeface="Amatic SC"/>
                        </a:rPr>
                        <a:t>Everyone is valued, all cultures are celebrated, and we all share and respect the opinions of others.</a:t>
                      </a:r>
                      <a:r>
                        <a:rPr lang="en-GB" altLang="en-US" sz="1050" b="0" i="0" u="none" strike="noStrike" kern="1200" cap="none" spc="0" normalizeH="0" baseline="0" noProof="0">
                          <a:ln>
                            <a:noFill/>
                          </a:ln>
                          <a:solidFill>
                            <a:prstClr val="black"/>
                          </a:solidFill>
                          <a:effectLst/>
                          <a:uLnTx/>
                          <a:uFillTx/>
                          <a:latin typeface="+mn-lt"/>
                          <a:ea typeface="+mn-ea"/>
                          <a:cs typeface="Amatic SC"/>
                        </a:rPr>
                        <a:t> </a:t>
                      </a:r>
                      <a:endParaRPr kumimoji="0" lang="en-GB" altLang="en-US" sz="1050" b="0" i="0" u="none" strike="noStrike" kern="1200" cap="none" spc="0" normalizeH="0" baseline="0" noProof="0">
                        <a:ln>
                          <a:noFill/>
                        </a:ln>
                        <a:solidFill>
                          <a:prstClr val="black"/>
                        </a:solidFill>
                        <a:effectLst/>
                        <a:uLnTx/>
                        <a:uFillTx/>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lumMod val="50000"/>
                            </a:prstClr>
                          </a:solidFill>
                          <a:effectLst/>
                          <a:uLnTx/>
                          <a:uFillTx/>
                          <a:latin typeface="+mn-lt"/>
                          <a:ea typeface="+mn-ea"/>
                          <a:cs typeface="+mn-cs"/>
                        </a:rPr>
                        <a:t> </a:t>
                      </a:r>
                      <a:r>
                        <a:rPr kumimoji="0" lang="en-US" sz="1050" b="0" i="0" u="none" strike="noStrike" kern="1200" cap="none" spc="0" normalizeH="0" baseline="0" noProof="0">
                          <a:ln>
                            <a:noFill/>
                          </a:ln>
                          <a:solidFill>
                            <a:prstClr val="black"/>
                          </a:solidFill>
                          <a:effectLst/>
                          <a:uLnTx/>
                          <a:uFillTx/>
                          <a:latin typeface="+mn-lt"/>
                          <a:ea typeface="+mn-ea"/>
                          <a:cs typeface="+mn-cs"/>
                        </a:rPr>
                        <a:t>Mutual tolerance of those with different faiths and beliefs and for those without faith.</a:t>
                      </a:r>
                    </a:p>
                    <a:p>
                      <a:pPr algn="ctr" rtl="0" fontAlgn="base"/>
                      <a:endParaRPr lang="en-GB" sz="100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indent="0" algn="ctr" rtl="0" fontAlgn="base">
                        <a:buFont typeface="Arial" panose="020B0604020202020204" pitchFamily="34" charset="0"/>
                        <a:buNone/>
                      </a:pPr>
                      <a:r>
                        <a:rPr lang="en-US" sz="1000" b="0" i="0">
                          <a:solidFill>
                            <a:schemeClr val="tx1"/>
                          </a:solidFill>
                          <a:effectLst/>
                          <a:latin typeface="+mn-lt"/>
                        </a:rPr>
                        <a:t> </a:t>
                      </a:r>
                      <a:r>
                        <a:rPr kumimoji="0" lang="en-US" sz="1600" b="1" i="0" u="none" strike="noStrike" kern="1200" cap="none" spc="0" normalizeH="0" baseline="0" noProof="0">
                          <a:ln>
                            <a:noFill/>
                          </a:ln>
                          <a:solidFill>
                            <a:prstClr val="white">
                              <a:lumMod val="50000"/>
                            </a:prstClr>
                          </a:solidFill>
                          <a:effectLst/>
                          <a:uLnTx/>
                          <a:uFillTx/>
                          <a:latin typeface="+mn-lt"/>
                          <a:ea typeface="+mn-ea"/>
                          <a:cs typeface="+mn-cs"/>
                        </a:rPr>
                        <a:t>Rule of law </a:t>
                      </a: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all know that we have rules at school that we must follow.</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know who to talk to if we do not feel safe.</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know right from wrong.</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recognise that we are accountable for our actions.</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must work together as a team when it is necessary.</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algn="ctr" rtl="0" fontAlgn="base"/>
                      <a:endParaRPr lang="en-US" sz="1600" b="0"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white">
                              <a:lumMod val="50000"/>
                            </a:prstClr>
                          </a:solidFill>
                          <a:effectLst/>
                          <a:uLnTx/>
                          <a:uFillTx/>
                          <a:latin typeface="+mn-lt"/>
                          <a:ea typeface="+mn-ea"/>
                          <a:cs typeface="+mn-cs"/>
                        </a:rPr>
                        <a:t>Individual liberty</a:t>
                      </a: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all have the right to have our own views.</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are all respected as individuals.</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feel safe to have a go at new activities.</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a:ln>
                            <a:noFill/>
                          </a:ln>
                          <a:solidFill>
                            <a:prstClr val="black"/>
                          </a:solidFill>
                          <a:effectLst/>
                          <a:uLnTx/>
                          <a:uFillTx/>
                          <a:latin typeface="+mn-lt"/>
                          <a:ea typeface="+mn-ea"/>
                          <a:cs typeface="+mn-cs"/>
                        </a:rPr>
                        <a:t>We understand and celebrate the fact that everyone is different.</a:t>
                      </a:r>
                      <a:r>
                        <a:rPr lang="en-GB" sz="1000" b="0" i="0" u="none" strike="noStrike" kern="1200" cap="none" spc="0" normalizeH="0" baseline="0" noProof="0">
                          <a:ln>
                            <a:noFill/>
                          </a:ln>
                          <a:solidFill>
                            <a:prstClr val="black"/>
                          </a:solidFill>
                          <a:effectLst/>
                          <a:uLnTx/>
                          <a:uFillTx/>
                          <a:latin typeface="+mn-lt"/>
                          <a:ea typeface="+mn-ea"/>
                          <a:cs typeface="+mn-cs"/>
                        </a:rPr>
                        <a:t>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algn="ctr" rtl="0" fontAlgn="base"/>
                      <a:endParaRPr lang="en-US" sz="1050" b="0" i="0">
                        <a:solidFill>
                          <a:schemeClr val="tx1"/>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a:solidFill>
                            <a:schemeClr val="bg1">
                              <a:lumMod val="50000"/>
                            </a:schemeClr>
                          </a:solidFill>
                          <a:effectLst/>
                          <a:latin typeface="+mn-lt"/>
                        </a:rPr>
                        <a:t>Recap all British Values </a:t>
                      </a:r>
                    </a:p>
                    <a:p>
                      <a:pPr algn="ctr"/>
                      <a:r>
                        <a:rPr lang="en-US" sz="1600" b="0" i="0">
                          <a:solidFill>
                            <a:schemeClr val="bg1">
                              <a:lumMod val="50000"/>
                            </a:schemeClr>
                          </a:solidFill>
                          <a:effectLst/>
                          <a:latin typeface="+mn-lt"/>
                        </a:rPr>
                        <a:t> </a:t>
                      </a:r>
                      <a:r>
                        <a:rPr lang="en-US" sz="1000" b="0" i="0" kern="120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00" b="0" i="0" kern="120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a:solidFill>
                            <a:srgbClr val="FF0000"/>
                          </a:solidFill>
                          <a:latin typeface="Amatic SC"/>
                          <a:cs typeface="Amatic SC"/>
                        </a:rPr>
                        <a:t>St Georges School Values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800" b="1" i="0">
                          <a:solidFill>
                            <a:schemeClr val="bg1">
                              <a:lumMod val="50000"/>
                            </a:schemeClr>
                          </a:solidFill>
                          <a:effectLst/>
                          <a:latin typeface="+mn-lt"/>
                        </a:rPr>
                        <a:t>Community &amp; Friendship</a:t>
                      </a:r>
                    </a:p>
                    <a:p>
                      <a:pPr algn="ctr" rtl="0" fontAlgn="base"/>
                      <a:endParaRPr lang="en-US" sz="1800" b="1"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800" b="1" i="0">
                          <a:solidFill>
                            <a:schemeClr val="bg1">
                              <a:lumMod val="50000"/>
                            </a:schemeClr>
                          </a:solidFill>
                          <a:effectLst/>
                          <a:latin typeface="+mn-lt"/>
                        </a:rPr>
                        <a:t>Respect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lang="en-GB" sz="1800" b="1" i="0">
                          <a:solidFill>
                            <a:schemeClr val="bg1">
                              <a:lumMod val="50000"/>
                            </a:schemeClr>
                          </a:solidFill>
                          <a:effectLst/>
                          <a:latin typeface="+mn-lt"/>
                        </a:rPr>
                        <a:t>Trust &amp; Forgiveness </a:t>
                      </a:r>
                      <a:endParaRPr lang="en-US" sz="1050" b="1" i="0">
                        <a:solidFill>
                          <a:schemeClr val="bg1">
                            <a:lumMod val="50000"/>
                          </a:schemeClr>
                        </a:solidFill>
                        <a:effectLst/>
                        <a:latin typeface="+mn-lt"/>
                      </a:endParaRPr>
                    </a:p>
                    <a:p>
                      <a:pPr marL="0" indent="0" algn="ctr">
                        <a:buFont typeface="Arial" panose="020B0604020202020204" pitchFamily="34" charset="0"/>
                        <a:buNone/>
                      </a:pPr>
                      <a:endParaRPr lang="en-GB" sz="100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GB" sz="1800" b="1" i="0">
                          <a:solidFill>
                            <a:schemeClr val="bg1">
                              <a:lumMod val="50000"/>
                            </a:schemeClr>
                          </a:solidFill>
                          <a:effectLst/>
                          <a:latin typeface="+mn-lt"/>
                        </a:rPr>
                        <a:t>Service </a:t>
                      </a:r>
                      <a:endParaRPr lang="en-US" sz="1050" b="1"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base" latinLnBrk="0" hangingPunct="1">
                        <a:lnSpc>
                          <a:spcPct val="100000"/>
                        </a:lnSpc>
                        <a:spcBef>
                          <a:spcPts val="0"/>
                        </a:spcBef>
                        <a:spcAft>
                          <a:spcPts val="0"/>
                        </a:spcAft>
                        <a:buClrTx/>
                        <a:buSzTx/>
                        <a:buFontTx/>
                        <a:buNone/>
                      </a:pPr>
                      <a:r>
                        <a:rPr kumimoji="0" lang="en-GB" sz="1800" b="1" i="0" u="none" strike="noStrike" kern="1200" cap="none" spc="0" normalizeH="0" baseline="0" noProof="0">
                          <a:ln>
                            <a:noFill/>
                          </a:ln>
                          <a:solidFill>
                            <a:prstClr val="white">
                              <a:lumMod val="50000"/>
                            </a:prstClr>
                          </a:solidFill>
                          <a:effectLst/>
                          <a:uLnTx/>
                          <a:uFillTx/>
                          <a:latin typeface="+mn-lt"/>
                          <a:ea typeface="+mn-ea"/>
                          <a:cs typeface="+mn-cs"/>
                        </a:rPr>
                        <a:t>Thankfulness</a:t>
                      </a:r>
                      <a:r>
                        <a:rPr lang="en-GB" sz="1800" b="1" i="0" u="none" strike="noStrike" kern="1200" cap="none" spc="0" normalizeH="0" baseline="0" noProof="0">
                          <a:ln>
                            <a:noFill/>
                          </a:ln>
                          <a:solidFill>
                            <a:prstClr val="white">
                              <a:lumMod val="50000"/>
                            </a:prstClr>
                          </a:solidFill>
                          <a:effectLst/>
                          <a:uLnTx/>
                          <a:uFillTx/>
                          <a:latin typeface="+mn-lt"/>
                          <a:ea typeface="+mn-ea"/>
                          <a:cs typeface="+mn-cs"/>
                        </a:rPr>
                        <a:t> </a:t>
                      </a:r>
                      <a:endParaRPr lang="en-US" sz="1050" b="0" i="0">
                        <a:solidFill>
                          <a:schemeClr val="tx1"/>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lumMod val="50000"/>
                            </a:prstClr>
                          </a:solidFill>
                          <a:effectLst/>
                          <a:uLnTx/>
                          <a:uFillTx/>
                          <a:latin typeface="+mn-lt"/>
                          <a:ea typeface="+mn-ea"/>
                          <a:cs typeface="+mn-cs"/>
                        </a:rPr>
                        <a:t>Hope</a:t>
                      </a:r>
                      <a:endParaRPr kumimoji="0" lang="en-US" sz="1050" b="1" i="0" u="none" strike="noStrike" kern="1200" cap="none" spc="0" normalizeH="0" baseline="0" noProof="0">
                        <a:ln>
                          <a:noFill/>
                        </a:ln>
                        <a:solidFill>
                          <a:prstClr val="white">
                            <a:lumMod val="50000"/>
                          </a:prstClr>
                        </a:solidFill>
                        <a:effectLst/>
                        <a:uLnTx/>
                        <a:uFillTx/>
                        <a:latin typeface="+mn-lt"/>
                        <a:ea typeface="+mn-ea"/>
                        <a:cs typeface="+mn-cs"/>
                      </a:endParaRPr>
                    </a:p>
                    <a:p>
                      <a:pPr algn="ctr"/>
                      <a:endParaRPr lang="en-US" sz="100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69230450"/>
                  </a:ext>
                </a:extLst>
              </a:tr>
              <a:tr h="989017">
                <a:tc>
                  <a:txBody>
                    <a:bodyPr/>
                    <a:lstStyle/>
                    <a:p>
                      <a:pPr algn="ctr"/>
                      <a:r>
                        <a:rPr lang="en-US" sz="2400" b="1">
                          <a:latin typeface="Amatic SC"/>
                          <a:cs typeface="Amatic SC"/>
                        </a:rPr>
                        <a:t>Assessment opportunities </a:t>
                      </a:r>
                      <a:endParaRPr lang="en-GB" sz="2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US" sz="1050">
                        <a:solidFill>
                          <a:schemeClr val="tx1"/>
                        </a:solidFill>
                        <a:highlight>
                          <a:srgbClr val="00FF00"/>
                        </a:highlight>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a:solidFill>
                            <a:schemeClr val="tx1"/>
                          </a:solidFill>
                          <a:latin typeface="+mn-lt"/>
                          <a:cs typeface="Amatic SC" panose="00000500000000000000" pitchFamily="2" charset="-79"/>
                        </a:rPr>
                        <a:t>Check point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05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endParaRPr lang="en-US"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Check point 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447986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64125942"/>
              </p:ext>
            </p:extLst>
          </p:nvPr>
        </p:nvGraphicFramePr>
        <p:xfrm>
          <a:off x="189995" y="74323"/>
          <a:ext cx="11812009" cy="6446520"/>
        </p:xfrm>
        <a:graphic>
          <a:graphicData uri="http://schemas.openxmlformats.org/drawingml/2006/table">
            <a:tbl>
              <a:tblPr firstRow="1" bandRow="1">
                <a:tableStyleId>{5C22544A-7EE6-4342-B048-85BDC9FD1C3A}</a:tableStyleId>
              </a:tblPr>
              <a:tblGrid>
                <a:gridCol w="1711614">
                  <a:extLst>
                    <a:ext uri="{9D8B030D-6E8A-4147-A177-3AD203B41FA5}">
                      <a16:colId xmlns:a16="http://schemas.microsoft.com/office/drawing/2014/main" val="385991600"/>
                    </a:ext>
                  </a:extLst>
                </a:gridCol>
                <a:gridCol w="3164928">
                  <a:extLst>
                    <a:ext uri="{9D8B030D-6E8A-4147-A177-3AD203B41FA5}">
                      <a16:colId xmlns:a16="http://schemas.microsoft.com/office/drawing/2014/main" val="2865123548"/>
                    </a:ext>
                  </a:extLst>
                </a:gridCol>
                <a:gridCol w="3435256">
                  <a:extLst>
                    <a:ext uri="{9D8B030D-6E8A-4147-A177-3AD203B41FA5}">
                      <a16:colId xmlns:a16="http://schemas.microsoft.com/office/drawing/2014/main" val="1315738151"/>
                    </a:ext>
                  </a:extLst>
                </a:gridCol>
                <a:gridCol w="3500211">
                  <a:extLst>
                    <a:ext uri="{9D8B030D-6E8A-4147-A177-3AD203B41FA5}">
                      <a16:colId xmlns:a16="http://schemas.microsoft.com/office/drawing/2014/main" val="2335150482"/>
                    </a:ext>
                  </a:extLst>
                </a:gridCol>
              </a:tblGrid>
              <a:tr h="36772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chemeClr val="bg1">
                              <a:lumMod val="50000"/>
                            </a:schemeClr>
                          </a:solidFill>
                          <a:latin typeface="Amatic SC"/>
                          <a:cs typeface="Amatic SC"/>
                        </a:rPr>
                        <a:t>Starting point </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a:solidFill>
                            <a:schemeClr val="bg1">
                              <a:lumMod val="50000"/>
                            </a:schemeClr>
                          </a:solidFill>
                          <a:latin typeface="Amatic SC"/>
                          <a:cs typeface="Amatic SC"/>
                        </a:rPr>
                        <a:t>Mid-point </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a:solidFill>
                            <a:schemeClr val="bg1">
                              <a:lumMod val="50000"/>
                            </a:schemeClr>
                          </a:solidFill>
                          <a:latin typeface="Amatic SC"/>
                          <a:cs typeface="Amatic SC"/>
                        </a:rPr>
                        <a:t>End point </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8445">
                <a:tc>
                  <a:txBody>
                    <a:bodyPr/>
                    <a:lstStyle/>
                    <a:p>
                      <a:pPr algn="ctr"/>
                      <a:endParaRPr lang="en-US" sz="1100"/>
                    </a:p>
                    <a:p>
                      <a:pPr lvl="0" algn="ctr">
                        <a:buNone/>
                      </a:pPr>
                      <a:endParaRPr lang="en-US" sz="1100"/>
                    </a:p>
                    <a:p>
                      <a:pPr lvl="0" algn="ctr">
                        <a:buNone/>
                      </a:pPr>
                      <a:r>
                        <a:rPr lang="en-US" sz="2000">
                          <a:latin typeface="Amatic SC" panose="00000500000000000000" pitchFamily="2" charset="-79"/>
                          <a:cs typeface="Amatic SC" panose="00000500000000000000" pitchFamily="2" charset="-79"/>
                        </a:rPr>
                        <a:t>Communication and Language </a:t>
                      </a:r>
                    </a:p>
                    <a:p>
                      <a:pPr lvl="0" algn="ctr">
                        <a:buNone/>
                      </a:pPr>
                      <a:r>
                        <a:rPr lang="en-US" sz="2000">
                          <a:latin typeface="Amatic SC" panose="00000500000000000000" pitchFamily="2" charset="-79"/>
                          <a:cs typeface="Amatic SC" panose="00000500000000000000" pitchFamily="2" charset="-79"/>
                        </a:rPr>
                        <a:t>2-Year-olds</a:t>
                      </a:r>
                      <a:endParaRPr lang="en-US"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panose="020B0604020202020204" pitchFamily="34" charset="0"/>
                        <a:buChar char="•"/>
                      </a:pPr>
                      <a:r>
                        <a:rPr lang="en-US" sz="1100" b="0">
                          <a:solidFill>
                            <a:schemeClr val="tx1"/>
                          </a:solidFill>
                          <a:latin typeface="+mn-lt"/>
                          <a:cs typeface="Amatic SC"/>
                        </a:rPr>
                        <a:t>Learn to copy sounds and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a:solidFill>
                            <a:schemeClr val="tx1"/>
                          </a:solidFill>
                          <a:latin typeface="+mn-lt"/>
                          <a:cs typeface="Amatic SC"/>
                        </a:rPr>
                        <a:t>Put words together to make simple sentences.</a:t>
                      </a:r>
                    </a:p>
                    <a:p>
                      <a:pPr marL="171450" lvl="0" indent="-171450" algn="ctr">
                        <a:buFont typeface="Arial" panose="020B0604020202020204" pitchFamily="34" charset="0"/>
                        <a:buChar char="•"/>
                      </a:pPr>
                      <a:r>
                        <a:rPr lang="en-US" sz="1100" b="0">
                          <a:solidFill>
                            <a:schemeClr val="tx1"/>
                          </a:solidFill>
                          <a:latin typeface="+mn-lt"/>
                          <a:cs typeface="Amatic SC"/>
                        </a:rPr>
                        <a:t>Understand a simple instruction. </a:t>
                      </a:r>
                    </a:p>
                    <a:p>
                      <a:pPr marL="171450" lvl="0" indent="-171450" algn="ctr">
                        <a:buFont typeface="Arial" panose="020B0604020202020204" pitchFamily="34" charset="0"/>
                        <a:buChar char="•"/>
                      </a:pPr>
                      <a:r>
                        <a:rPr lang="en-US" sz="1100" b="0">
                          <a:solidFill>
                            <a:schemeClr val="tx1"/>
                          </a:solidFill>
                          <a:latin typeface="+mn-lt"/>
                          <a:cs typeface="Amatic SC"/>
                        </a:rPr>
                        <a:t>Respond to where questions. </a:t>
                      </a:r>
                    </a:p>
                    <a:p>
                      <a:pPr marL="171450" lvl="0" indent="-171450" algn="ctr">
                        <a:buFont typeface="Arial" panose="020B0604020202020204" pitchFamily="34" charset="0"/>
                        <a:buChar char="•"/>
                      </a:pPr>
                      <a:r>
                        <a:rPr lang="en-US" sz="1100" b="0">
                          <a:solidFill>
                            <a:schemeClr val="tx1"/>
                          </a:solidFill>
                          <a:latin typeface="+mn-lt"/>
                          <a:cs typeface="Amatic SC"/>
                        </a:rPr>
                        <a:t>Listen to &amp; understand rhymes and songs using gestures. </a:t>
                      </a:r>
                    </a:p>
                    <a:p>
                      <a:pPr lvl="0" algn="ctr">
                        <a:buNone/>
                      </a:pPr>
                      <a:endParaRPr lang="en-US" sz="1100" b="1">
                        <a:solidFill>
                          <a:schemeClr val="tx1"/>
                        </a:solidFill>
                        <a:latin typeface="+mn-lt"/>
                        <a:cs typeface="Amatic SC"/>
                      </a:endParaRPr>
                    </a:p>
                    <a:p>
                      <a:pPr lvl="0" algn="ctr">
                        <a:buNone/>
                      </a:pPr>
                      <a:r>
                        <a:rPr lang="en-US" sz="1100" b="1">
                          <a:solidFill>
                            <a:schemeClr val="tx1"/>
                          </a:solidFill>
                          <a:latin typeface="+mn-lt"/>
                          <a:cs typeface="Amatic SC"/>
                        </a:rPr>
                        <a:t>Implementation </a:t>
                      </a:r>
                    </a:p>
                    <a:p>
                      <a:pPr marL="171450" lvl="0" indent="-171450" algn="ctr">
                        <a:buFont typeface="Arial" panose="020B0604020202020204" pitchFamily="34" charset="0"/>
                        <a:buChar char="•"/>
                      </a:pPr>
                      <a:r>
                        <a:rPr lang="en-US" sz="1100" b="0">
                          <a:solidFill>
                            <a:schemeClr val="tx1"/>
                          </a:solidFill>
                          <a:latin typeface="+mn-lt"/>
                          <a:cs typeface="Amatic SC"/>
                        </a:rPr>
                        <a:t>Language rich environment</a:t>
                      </a:r>
                    </a:p>
                    <a:p>
                      <a:pPr marL="171450" lvl="0" indent="-171450" algn="ctr">
                        <a:buFont typeface="Arial" panose="020B0604020202020204" pitchFamily="34" charset="0"/>
                        <a:buChar char="•"/>
                      </a:pPr>
                      <a:r>
                        <a:rPr lang="en-US" sz="1100" b="0">
                          <a:solidFill>
                            <a:schemeClr val="tx1"/>
                          </a:solidFill>
                          <a:latin typeface="+mn-lt"/>
                          <a:cs typeface="Amatic SC"/>
                        </a:rPr>
                        <a:t>Poetry basket</a:t>
                      </a:r>
                    </a:p>
                    <a:p>
                      <a:pPr marL="171450" lvl="0" indent="-171450" algn="ctr">
                        <a:buFont typeface="Arial" panose="020B0604020202020204" pitchFamily="34" charset="0"/>
                        <a:buChar char="•"/>
                      </a:pPr>
                      <a:r>
                        <a:rPr lang="en-US" sz="1100" b="0">
                          <a:solidFill>
                            <a:schemeClr val="tx1"/>
                          </a:solidFill>
                          <a:latin typeface="+mn-lt"/>
                          <a:cs typeface="Amatic SC"/>
                        </a:rPr>
                        <a:t>Story time</a:t>
                      </a:r>
                    </a:p>
                    <a:p>
                      <a:pPr marL="171450" lvl="0" indent="-171450" algn="ctr">
                        <a:buFont typeface="Arial" panose="020B0604020202020204" pitchFamily="34" charset="0"/>
                        <a:buChar char="•"/>
                      </a:pPr>
                      <a:r>
                        <a:rPr lang="en-US" sz="1100" b="0">
                          <a:solidFill>
                            <a:schemeClr val="tx1"/>
                          </a:solidFill>
                          <a:latin typeface="+mn-lt"/>
                          <a:cs typeface="Amatic SC"/>
                        </a:rPr>
                        <a:t>World of stuff </a:t>
                      </a:r>
                    </a:p>
                    <a:p>
                      <a:pPr marL="171450" lvl="0" indent="-171450" algn="ctr">
                        <a:buFont typeface="Arial" panose="020B0604020202020204" pitchFamily="34" charset="0"/>
                        <a:buChar char="•"/>
                      </a:pPr>
                      <a:r>
                        <a:rPr lang="en-US" sz="1100" b="0">
                          <a:solidFill>
                            <a:schemeClr val="tx1"/>
                          </a:solidFill>
                          <a:latin typeface="+mn-lt"/>
                          <a:cs typeface="Amatic SC"/>
                        </a:rPr>
                        <a:t>Listening walks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US" sz="1100" b="0">
                          <a:solidFill>
                            <a:schemeClr val="tx1"/>
                          </a:solidFill>
                          <a:latin typeface="+mn-lt"/>
                          <a:cs typeface="Amatic SC"/>
                        </a:rPr>
                        <a:t>Learn to link three words together.</a:t>
                      </a:r>
                    </a:p>
                    <a:p>
                      <a:pPr marL="171450" lvl="0" indent="-171450" algn="ctr">
                        <a:buFont typeface="Arial" panose="020B0604020202020204" pitchFamily="34" charset="0"/>
                        <a:buChar char="•"/>
                      </a:pPr>
                      <a:r>
                        <a:rPr lang="en-US" sz="1100" b="0">
                          <a:solidFill>
                            <a:schemeClr val="tx1"/>
                          </a:solidFill>
                          <a:latin typeface="+mn-lt"/>
                          <a:cs typeface="Amatic SC"/>
                        </a:rPr>
                        <a:t>Join in with rhymes and songs using actions &amp; gestures in a small group.</a:t>
                      </a:r>
                    </a:p>
                    <a:p>
                      <a:pPr marL="171450" lvl="0" indent="-171450" algn="ctr">
                        <a:buFont typeface="Arial" panose="020B0604020202020204" pitchFamily="34" charset="0"/>
                        <a:buChar char="•"/>
                      </a:pPr>
                      <a:r>
                        <a:rPr lang="en-US" sz="1100" b="0">
                          <a:solidFill>
                            <a:schemeClr val="tx1"/>
                          </a:solidFill>
                          <a:latin typeface="+mn-lt"/>
                          <a:cs typeface="Amatic SC"/>
                        </a:rPr>
                        <a:t>Engage in a simple turn-taking interaction with others</a:t>
                      </a:r>
                    </a:p>
                    <a:p>
                      <a:pPr marL="171450" lvl="0" indent="-171450" algn="ctr">
                        <a:buFont typeface="Arial" panose="020B0604020202020204" pitchFamily="34" charset="0"/>
                        <a:buChar char="•"/>
                      </a:pPr>
                      <a:r>
                        <a:rPr lang="en-US" sz="1100" b="0">
                          <a:solidFill>
                            <a:schemeClr val="tx1"/>
                          </a:solidFill>
                          <a:latin typeface="+mn-lt"/>
                          <a:cs typeface="Amatic SC"/>
                        </a:rPr>
                        <a:t>Respond to familiar environmental sounds</a:t>
                      </a:r>
                    </a:p>
                    <a:p>
                      <a:pPr marL="171450" lvl="0" indent="-171450" algn="ctr">
                        <a:buFont typeface="Arial" panose="020B0604020202020204" pitchFamily="34" charset="0"/>
                        <a:buChar char="•"/>
                      </a:pPr>
                      <a:r>
                        <a:rPr lang="en-US" sz="1100" b="0">
                          <a:solidFill>
                            <a:schemeClr val="tx1"/>
                          </a:solidFill>
                          <a:latin typeface="+mn-lt"/>
                          <a:cs typeface="Amatic SC"/>
                        </a:rPr>
                        <a:t>Learn to follow simple instructions during my play</a:t>
                      </a:r>
                    </a:p>
                    <a:p>
                      <a:pPr lvl="0" algn="ctr">
                        <a:buNone/>
                      </a:pPr>
                      <a:endParaRPr lang="en-US" sz="1100" b="1">
                        <a:solidFill>
                          <a:schemeClr val="tx1"/>
                        </a:solidFill>
                        <a:latin typeface="+mn-lt"/>
                        <a:cs typeface="Amatic SC"/>
                      </a:endParaRPr>
                    </a:p>
                    <a:p>
                      <a:pPr lvl="0" algn="ctr">
                        <a:buNone/>
                      </a:pPr>
                      <a:r>
                        <a:rPr lang="en-US" sz="1100" b="1">
                          <a:solidFill>
                            <a:schemeClr val="tx1"/>
                          </a:solidFill>
                          <a:latin typeface="+mn-lt"/>
                          <a:cs typeface="Amatic SC"/>
                        </a:rPr>
                        <a:t>Implementation </a:t>
                      </a:r>
                    </a:p>
                    <a:p>
                      <a:pPr marL="171450" lvl="0" indent="-171450" algn="ctr">
                        <a:buFont typeface="Arial" panose="020B0604020202020204" pitchFamily="34" charset="0"/>
                        <a:buChar char="•"/>
                      </a:pPr>
                      <a:r>
                        <a:rPr lang="en-US" sz="1100" b="0">
                          <a:solidFill>
                            <a:schemeClr val="tx1"/>
                          </a:solidFill>
                          <a:latin typeface="+mn-lt"/>
                          <a:cs typeface="Amatic SC"/>
                        </a:rPr>
                        <a:t>Language rich environment</a:t>
                      </a:r>
                    </a:p>
                    <a:p>
                      <a:pPr marL="171450" lvl="0" indent="-171450" algn="ctr">
                        <a:buFont typeface="Arial" panose="020B0604020202020204" pitchFamily="34" charset="0"/>
                        <a:buChar char="•"/>
                      </a:pPr>
                      <a:r>
                        <a:rPr lang="en-US" sz="1100" b="0">
                          <a:solidFill>
                            <a:schemeClr val="tx1"/>
                          </a:solidFill>
                          <a:latin typeface="+mn-lt"/>
                          <a:cs typeface="Amatic SC"/>
                        </a:rPr>
                        <a:t>Poetry basket</a:t>
                      </a:r>
                    </a:p>
                    <a:p>
                      <a:pPr marL="171450" lvl="0" indent="-171450" algn="ctr">
                        <a:buFont typeface="Arial" panose="020B0604020202020204" pitchFamily="34" charset="0"/>
                        <a:buChar char="•"/>
                      </a:pPr>
                      <a:r>
                        <a:rPr lang="en-US" sz="1100" b="0">
                          <a:solidFill>
                            <a:schemeClr val="tx1"/>
                          </a:solidFill>
                          <a:latin typeface="+mn-lt"/>
                          <a:cs typeface="Amatic SC"/>
                        </a:rPr>
                        <a:t>Story time</a:t>
                      </a:r>
                    </a:p>
                    <a:p>
                      <a:pPr marL="171450" lvl="0" indent="-171450" algn="ctr">
                        <a:buFont typeface="Arial" panose="020B0604020202020204" pitchFamily="34" charset="0"/>
                        <a:buChar char="•"/>
                      </a:pPr>
                      <a:r>
                        <a:rPr lang="en-US" sz="1100" b="0">
                          <a:solidFill>
                            <a:schemeClr val="tx1"/>
                          </a:solidFill>
                          <a:latin typeface="+mn-lt"/>
                          <a:cs typeface="Amatic SC"/>
                        </a:rPr>
                        <a:t>World of stuff </a:t>
                      </a:r>
                    </a:p>
                    <a:p>
                      <a:pPr marL="171450" lvl="0" indent="-171450" algn="ctr">
                        <a:buFont typeface="Arial" panose="020B0604020202020204" pitchFamily="34" charset="0"/>
                        <a:buChar char="•"/>
                      </a:pPr>
                      <a:r>
                        <a:rPr lang="en-US" sz="1100" b="0">
                          <a:solidFill>
                            <a:schemeClr val="tx1"/>
                          </a:solidFill>
                          <a:latin typeface="+mn-lt"/>
                          <a:cs typeface="Amatic SC"/>
                        </a:rPr>
                        <a:t>Listening walks </a:t>
                      </a: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buFont typeface="Arial" panose="020B0604020202020204" pitchFamily="34" charset="0"/>
                        <a:buChar char="•"/>
                      </a:pPr>
                      <a:r>
                        <a:rPr lang="en-US" sz="1100" b="0">
                          <a:solidFill>
                            <a:schemeClr val="tx1"/>
                          </a:solidFill>
                          <a:latin typeface="+mn-lt"/>
                          <a:cs typeface="Amatic SC"/>
                        </a:rPr>
                        <a:t>Use simple sentences to communicate linking 3 or 5 words together. </a:t>
                      </a:r>
                    </a:p>
                    <a:p>
                      <a:pPr marL="171450" lvl="0" indent="-171450" algn="ctr">
                        <a:buFont typeface="Arial" panose="020B0604020202020204" pitchFamily="34" charset="0"/>
                        <a:buChar char="•"/>
                      </a:pPr>
                      <a:r>
                        <a:rPr lang="en-US" sz="1100" b="0">
                          <a:solidFill>
                            <a:schemeClr val="tx1"/>
                          </a:solidFill>
                          <a:latin typeface="+mn-lt"/>
                          <a:cs typeface="Amatic SC"/>
                        </a:rPr>
                        <a:t>Talk about my interests and people that are important to me. </a:t>
                      </a:r>
                    </a:p>
                    <a:p>
                      <a:pPr marL="171450" lvl="0" indent="-171450" algn="ctr">
                        <a:buFont typeface="Arial" panose="020B0604020202020204" pitchFamily="34" charset="0"/>
                        <a:buChar char="•"/>
                      </a:pPr>
                      <a:r>
                        <a:rPr lang="en-US" sz="1100" b="0">
                          <a:solidFill>
                            <a:schemeClr val="tx1"/>
                          </a:solidFill>
                          <a:latin typeface="+mn-lt"/>
                          <a:cs typeface="Amatic SC"/>
                        </a:rPr>
                        <a:t>Show an understanding of stories and rhymes using gestures and props. </a:t>
                      </a:r>
                    </a:p>
                    <a:p>
                      <a:pPr marL="171450" lvl="0" indent="-171450" algn="ctr">
                        <a:buFont typeface="Arial" panose="020B0604020202020204" pitchFamily="34" charset="0"/>
                        <a:buChar char="•"/>
                      </a:pPr>
                      <a:r>
                        <a:rPr lang="en-US" sz="1100" b="0">
                          <a:solidFill>
                            <a:schemeClr val="tx1"/>
                          </a:solidFill>
                          <a:latin typeface="+mn-lt"/>
                          <a:cs typeface="Amatic SC"/>
                        </a:rPr>
                        <a:t>Ask simple questions.</a:t>
                      </a:r>
                    </a:p>
                    <a:p>
                      <a:pPr marL="171450" lvl="0" indent="-171450" algn="ctr">
                        <a:buFont typeface="Arial" panose="020B0604020202020204" pitchFamily="34" charset="0"/>
                        <a:buChar char="•"/>
                      </a:pPr>
                      <a:r>
                        <a:rPr lang="en-US" sz="1100" b="0">
                          <a:solidFill>
                            <a:schemeClr val="tx1"/>
                          </a:solidFill>
                          <a:latin typeface="+mn-lt"/>
                          <a:cs typeface="Amatic SC"/>
                        </a:rPr>
                        <a:t>Recognise sounds around me.</a:t>
                      </a:r>
                    </a:p>
                    <a:p>
                      <a:pPr marL="171450" lvl="0" indent="-171450" algn="ctr">
                        <a:buFont typeface="Arial" panose="020B0604020202020204" pitchFamily="34" charset="0"/>
                        <a:buChar char="•"/>
                      </a:pPr>
                      <a:r>
                        <a:rPr lang="en-US" sz="1100" b="0">
                          <a:solidFill>
                            <a:schemeClr val="tx1"/>
                          </a:solidFill>
                          <a:latin typeface="+mn-lt"/>
                          <a:cs typeface="Amatic SC"/>
                        </a:rPr>
                        <a:t>Shift attention from a chosen task when asked. </a:t>
                      </a:r>
                      <a:endParaRPr lang="en-US" sz="1100" b="1">
                        <a:solidFill>
                          <a:schemeClr val="tx1"/>
                        </a:solidFill>
                        <a:latin typeface="+mn-lt"/>
                        <a:cs typeface="Amatic SC"/>
                      </a:endParaRPr>
                    </a:p>
                    <a:p>
                      <a:pPr lvl="0" algn="ctr">
                        <a:buNone/>
                      </a:pPr>
                      <a:r>
                        <a:rPr lang="en-US" sz="1100" b="1">
                          <a:solidFill>
                            <a:schemeClr val="tx1"/>
                          </a:solidFill>
                          <a:latin typeface="+mn-lt"/>
                          <a:cs typeface="Amatic SC"/>
                        </a:rPr>
                        <a:t>Implementation </a:t>
                      </a:r>
                    </a:p>
                    <a:p>
                      <a:pPr marL="171450" lvl="0" indent="-171450" algn="ctr">
                        <a:buFont typeface="Arial" panose="020B0604020202020204" pitchFamily="34" charset="0"/>
                        <a:buChar char="•"/>
                      </a:pPr>
                      <a:r>
                        <a:rPr lang="en-US" sz="1100" b="0">
                          <a:solidFill>
                            <a:schemeClr val="tx1"/>
                          </a:solidFill>
                          <a:latin typeface="+mn-lt"/>
                          <a:cs typeface="Amatic SC"/>
                        </a:rPr>
                        <a:t>Language rich environment</a:t>
                      </a:r>
                    </a:p>
                    <a:p>
                      <a:pPr marL="171450" lvl="0" indent="-171450" algn="ctr">
                        <a:buFont typeface="Arial" panose="020B0604020202020204" pitchFamily="34" charset="0"/>
                        <a:buChar char="•"/>
                      </a:pPr>
                      <a:r>
                        <a:rPr lang="en-US" sz="1100" b="0">
                          <a:solidFill>
                            <a:schemeClr val="tx1"/>
                          </a:solidFill>
                          <a:latin typeface="+mn-lt"/>
                          <a:cs typeface="Amatic SC"/>
                        </a:rPr>
                        <a:t>Poetry basket</a:t>
                      </a:r>
                    </a:p>
                    <a:p>
                      <a:pPr marL="171450" lvl="0" indent="-171450" algn="ctr">
                        <a:buFont typeface="Arial" panose="020B0604020202020204" pitchFamily="34" charset="0"/>
                        <a:buChar char="•"/>
                      </a:pPr>
                      <a:r>
                        <a:rPr lang="en-US" sz="1100" b="0">
                          <a:solidFill>
                            <a:schemeClr val="tx1"/>
                          </a:solidFill>
                          <a:latin typeface="+mn-lt"/>
                          <a:cs typeface="Amatic SC"/>
                        </a:rPr>
                        <a:t>Story time</a:t>
                      </a:r>
                    </a:p>
                    <a:p>
                      <a:pPr marL="171450" lvl="0" indent="-171450" algn="ctr">
                        <a:buFont typeface="Arial" panose="020B0604020202020204" pitchFamily="34" charset="0"/>
                        <a:buChar char="•"/>
                      </a:pPr>
                      <a:r>
                        <a:rPr lang="en-US" sz="1100" b="0">
                          <a:solidFill>
                            <a:schemeClr val="tx1"/>
                          </a:solidFill>
                          <a:latin typeface="+mn-lt"/>
                          <a:cs typeface="Amatic SC"/>
                        </a:rPr>
                        <a:t>World of stuff </a:t>
                      </a:r>
                    </a:p>
                    <a:p>
                      <a:pPr marL="171450" lvl="0" indent="-171450" algn="ctr">
                        <a:buFont typeface="Arial" panose="020B0604020202020204" pitchFamily="34" charset="0"/>
                        <a:buChar char="•"/>
                      </a:pPr>
                      <a:r>
                        <a:rPr lang="en-US" sz="1100" b="0">
                          <a:solidFill>
                            <a:schemeClr val="tx1"/>
                          </a:solidFill>
                          <a:latin typeface="+mn-lt"/>
                          <a:cs typeface="Amatic SC"/>
                        </a:rPr>
                        <a:t>Listening walks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3293077">
                <a:tc>
                  <a:txBody>
                    <a:bodyPr/>
                    <a:lstStyle/>
                    <a:p>
                      <a:pPr lvl="0" algn="ctr">
                        <a:buNone/>
                      </a:pPr>
                      <a:r>
                        <a:rPr lang="en-US" sz="2000">
                          <a:latin typeface="Amatic SC" panose="00000500000000000000" pitchFamily="2" charset="-79"/>
                          <a:cs typeface="Amatic SC" panose="00000500000000000000" pitchFamily="2" charset="-79"/>
                        </a:rPr>
                        <a:t>Communication and Language </a:t>
                      </a:r>
                    </a:p>
                    <a:p>
                      <a:pPr lvl="0" algn="ctr">
                        <a:buNone/>
                      </a:pPr>
                      <a:r>
                        <a:rPr lang="en-US" sz="2000">
                          <a:latin typeface="Amatic SC" panose="00000500000000000000" pitchFamily="2" charset="-79"/>
                          <a:cs typeface="Amatic SC" panose="00000500000000000000" pitchFamily="2" charset="-79"/>
                        </a:rPr>
                        <a:t>3-Year-olds</a:t>
                      </a:r>
                    </a:p>
                    <a:p>
                      <a:pPr algn="ctr"/>
                      <a:endParaRPr lang="en-US" sz="28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a:solidFill>
                            <a:schemeClr val="dk1"/>
                          </a:solidFill>
                          <a:effectLst/>
                          <a:latin typeface="+mn-lt"/>
                          <a:ea typeface="+mn-ea"/>
                          <a:cs typeface="+mn-cs"/>
                        </a:rPr>
                        <a:t>Starting to use talk with familiar adults and peers creating sentences in their play</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Following 2-part instructions</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Answering questions (what, who, where, when)</a:t>
                      </a:r>
                      <a:endParaRPr lang="en-US" sz="1000" b="1">
                        <a:solidFill>
                          <a:schemeClr val="tx1"/>
                        </a:solidFill>
                        <a:latin typeface="+mn-lt"/>
                        <a:cs typeface="Amatic SC"/>
                      </a:endParaRP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Use short sentences to explain</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Listen to stories and songs with interest and engagement</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Using a wide range of words appropriately and in context</a:t>
                      </a:r>
                      <a:endParaRPr lang="en-US" sz="1000" b="1">
                        <a:solidFill>
                          <a:schemeClr val="tx1"/>
                        </a:solidFill>
                        <a:latin typeface="+mn-lt"/>
                        <a:cs typeface="Amatic SC"/>
                      </a:endParaRPr>
                    </a:p>
                    <a:p>
                      <a:pPr lvl="0" algn="ctr">
                        <a:buNone/>
                      </a:pPr>
                      <a:r>
                        <a:rPr lang="en-US" sz="1000" b="1">
                          <a:solidFill>
                            <a:schemeClr val="tx1"/>
                          </a:solidFill>
                          <a:latin typeface="+mn-lt"/>
                          <a:cs typeface="Amatic SC"/>
                        </a:rPr>
                        <a:t>Implementation </a:t>
                      </a:r>
                    </a:p>
                    <a:p>
                      <a:pPr algn="ctr" fontAlgn="base"/>
                      <a:r>
                        <a:rPr lang="en-US" sz="1000" b="0" i="0" kern="1200">
                          <a:solidFill>
                            <a:schemeClr val="dk1"/>
                          </a:solidFill>
                          <a:effectLst/>
                          <a:latin typeface="+mn-lt"/>
                          <a:ea typeface="+mn-ea"/>
                          <a:cs typeface="+mn-cs"/>
                        </a:rPr>
                        <a:t>Poetry basket – recite some words and actions from the poems. ​</a:t>
                      </a:r>
                    </a:p>
                    <a:p>
                      <a:pPr algn="ctr" fontAlgn="base"/>
                      <a:r>
                        <a:rPr lang="en-US" sz="1000" b="0" i="0" kern="1200">
                          <a:solidFill>
                            <a:schemeClr val="dk1"/>
                          </a:solidFill>
                          <a:effectLst/>
                          <a:latin typeface="+mn-lt"/>
                          <a:ea typeface="+mn-ea"/>
                          <a:cs typeface="+mn-cs"/>
                        </a:rPr>
                        <a:t>Children enjoy different rhymes. </a:t>
                      </a:r>
                    </a:p>
                    <a:p>
                      <a:pPr algn="ctr" fontAlgn="base"/>
                      <a:r>
                        <a:rPr lang="en-US" sz="1000" b="0" i="0" kern="1200">
                          <a:solidFill>
                            <a:schemeClr val="dk1"/>
                          </a:solidFill>
                          <a:effectLst/>
                          <a:latin typeface="+mn-lt"/>
                          <a:ea typeface="+mn-ea"/>
                          <a:cs typeface="+mn-cs"/>
                        </a:rPr>
                        <a:t>Storytime – To listen to and enjoy whole class and small group Storytime </a:t>
                      </a:r>
                    </a:p>
                    <a:p>
                      <a:pPr algn="ctr" fontAlgn="base"/>
                      <a:r>
                        <a:rPr lang="en-US" sz="1000" b="0" i="0" kern="1200">
                          <a:solidFill>
                            <a:schemeClr val="dk1"/>
                          </a:solidFill>
                          <a:effectLst/>
                          <a:latin typeface="+mn-lt"/>
                          <a:ea typeface="+mn-ea"/>
                          <a:cs typeface="+mn-cs"/>
                        </a:rPr>
                        <a:t>Ambitious vocabulary is used with the children in the environment.</a:t>
                      </a:r>
                    </a:p>
                    <a:p>
                      <a:pPr algn="ctr" fontAlgn="base"/>
                      <a:r>
                        <a:rPr lang="en-US" sz="1000" b="0" i="0" kern="1200">
                          <a:solidFill>
                            <a:schemeClr val="dk1"/>
                          </a:solidFill>
                          <a:effectLst/>
                          <a:latin typeface="+mn-lt"/>
                          <a:ea typeface="+mn-ea"/>
                          <a:cs typeface="+mn-cs"/>
                        </a:rPr>
                        <a:t>World of stuff – curiosity to answer questions. </a:t>
                      </a:r>
                    </a:p>
                    <a:p>
                      <a:pPr algn="ctr" fontAlgn="base"/>
                      <a:r>
                        <a:rPr lang="en-US" sz="1000" b="0" i="0" kern="1200">
                          <a:solidFill>
                            <a:schemeClr val="dk1"/>
                          </a:solidFill>
                          <a:effectLst/>
                          <a:latin typeface="+mn-lt"/>
                          <a:ea typeface="+mn-ea"/>
                          <a:cs typeface="+mn-cs"/>
                        </a:rPr>
                        <a:t>Instruction games – children enjoy following instructions.</a:t>
                      </a:r>
                    </a:p>
                    <a:p>
                      <a:pPr algn="ctr" fontAlgn="base"/>
                      <a:r>
                        <a:rPr lang="en-US" sz="1000" b="0" i="0" kern="1200">
                          <a:solidFill>
                            <a:schemeClr val="dk1"/>
                          </a:solidFill>
                          <a:effectLst/>
                          <a:latin typeface="+mn-lt"/>
                          <a:ea typeface="+mn-ea"/>
                          <a:cs typeface="+mn-cs"/>
                        </a:rPr>
                        <a:t>Sharing home experiences from Tapestry.  </a:t>
                      </a:r>
                    </a:p>
                    <a:p>
                      <a:pPr algn="ctr" fontAlgn="base"/>
                      <a:r>
                        <a:rPr lang="en-US" sz="1000" b="0" i="0" kern="1200">
                          <a:solidFill>
                            <a:schemeClr val="dk1"/>
                          </a:solidFill>
                          <a:effectLst/>
                          <a:latin typeface="+mn-lt"/>
                          <a:ea typeface="+mn-ea"/>
                          <a:cs typeface="+mn-cs"/>
                        </a:rPr>
                        <a:t>Phase 1 phonics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GB" sz="1000" kern="1200">
                          <a:solidFill>
                            <a:schemeClr val="dk1"/>
                          </a:solidFill>
                          <a:effectLst/>
                          <a:latin typeface="+mn-lt"/>
                          <a:ea typeface="+mn-ea"/>
                          <a:cs typeface="+mn-cs"/>
                        </a:rPr>
                        <a:t>Joining in with familiar stories and rhymes</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Using different vocabulary including scientific and linked to stories</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Starting to show understanding of ‘why’ questions</a:t>
                      </a:r>
                      <a:endParaRPr lang="en-US" sz="1000" b="1">
                        <a:solidFill>
                          <a:schemeClr val="tx1"/>
                        </a:solidFill>
                        <a:latin typeface="+mn-lt"/>
                        <a:cs typeface="Amatic SC"/>
                      </a:endParaRP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Respond appropriately when questioned</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Pose my own simple questions to find out more</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Develop vocabulary</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Join in and recall stories with repetition</a:t>
                      </a:r>
                      <a:endParaRPr lang="en-US" sz="1000" b="1">
                        <a:solidFill>
                          <a:schemeClr val="tx1"/>
                        </a:solidFill>
                        <a:latin typeface="+mn-lt"/>
                        <a:cs typeface="Amatic SC"/>
                      </a:endParaRPr>
                    </a:p>
                    <a:p>
                      <a:pPr lvl="0" algn="ctr">
                        <a:buNone/>
                      </a:pPr>
                      <a:endParaRPr lang="en-US" sz="1000" b="1">
                        <a:solidFill>
                          <a:schemeClr val="tx1"/>
                        </a:solidFill>
                        <a:latin typeface="+mn-lt"/>
                        <a:cs typeface="Amatic SC"/>
                      </a:endParaRPr>
                    </a:p>
                    <a:p>
                      <a:pPr lvl="0" algn="ctr">
                        <a:buNone/>
                      </a:pPr>
                      <a:r>
                        <a:rPr lang="en-US" sz="1000" b="1">
                          <a:solidFill>
                            <a:schemeClr val="tx1"/>
                          </a:solidFill>
                          <a:latin typeface="+mn-lt"/>
                          <a:cs typeface="Amatic SC"/>
                        </a:rPr>
                        <a:t>Implementation </a:t>
                      </a:r>
                    </a:p>
                    <a:p>
                      <a:pPr algn="ctr" fontAlgn="base"/>
                      <a:r>
                        <a:rPr lang="en-US" sz="1000" b="0" i="0" kern="1200">
                          <a:solidFill>
                            <a:schemeClr val="dk1"/>
                          </a:solidFill>
                          <a:effectLst/>
                          <a:latin typeface="+mn-lt"/>
                          <a:ea typeface="+mn-ea"/>
                          <a:cs typeface="+mn-cs"/>
                        </a:rPr>
                        <a:t>Poetry basket – begin to recite poems orally and possibly use the actions. </a:t>
                      </a:r>
                    </a:p>
                    <a:p>
                      <a:pPr algn="ctr" fontAlgn="base"/>
                      <a:r>
                        <a:rPr lang="en-US" sz="1000" b="0" i="0" kern="1200">
                          <a:solidFill>
                            <a:schemeClr val="dk1"/>
                          </a:solidFill>
                          <a:effectLst/>
                          <a:latin typeface="+mn-lt"/>
                          <a:ea typeface="+mn-ea"/>
                          <a:cs typeface="+mn-cs"/>
                        </a:rPr>
                        <a:t>Children join in with rhymes when they can. </a:t>
                      </a:r>
                    </a:p>
                    <a:p>
                      <a:pPr algn="ctr" fontAlgn="base"/>
                      <a:r>
                        <a:rPr lang="en-US" sz="1000" b="0" i="0" kern="1200">
                          <a:solidFill>
                            <a:schemeClr val="dk1"/>
                          </a:solidFill>
                          <a:effectLst/>
                          <a:latin typeface="+mn-lt"/>
                          <a:ea typeface="+mn-ea"/>
                          <a:cs typeface="+mn-cs"/>
                        </a:rPr>
                        <a:t>Storytime – To listen to and enjoy small group Storytime.</a:t>
                      </a:r>
                    </a:p>
                    <a:p>
                      <a:pPr algn="ctr" fontAlgn="base"/>
                      <a:r>
                        <a:rPr lang="en-US" sz="1000" b="0" i="0" kern="1200">
                          <a:solidFill>
                            <a:schemeClr val="dk1"/>
                          </a:solidFill>
                          <a:effectLst/>
                          <a:latin typeface="+mn-lt"/>
                          <a:ea typeface="+mn-ea"/>
                          <a:cs typeface="+mn-cs"/>
                        </a:rPr>
                        <a:t>Ambitious vocabulary is used with the children in the environment. </a:t>
                      </a:r>
                    </a:p>
                    <a:p>
                      <a:pPr algn="ctr" fontAlgn="base"/>
                      <a:r>
                        <a:rPr lang="en-US" sz="1000" b="0" i="0" kern="1200">
                          <a:solidFill>
                            <a:schemeClr val="dk1"/>
                          </a:solidFill>
                          <a:effectLst/>
                          <a:latin typeface="+mn-lt"/>
                          <a:ea typeface="+mn-ea"/>
                          <a:cs typeface="+mn-cs"/>
                        </a:rPr>
                        <a:t>World of stuff – enabling/ sparking the asking of questions. </a:t>
                      </a:r>
                    </a:p>
                    <a:p>
                      <a:pPr algn="ctr" fontAlgn="base"/>
                      <a:r>
                        <a:rPr lang="en-US" sz="1000" b="0" i="0" kern="1200">
                          <a:solidFill>
                            <a:schemeClr val="dk1"/>
                          </a:solidFill>
                          <a:effectLst/>
                          <a:latin typeface="+mn-lt"/>
                          <a:ea typeface="+mn-ea"/>
                          <a:cs typeface="+mn-cs"/>
                        </a:rPr>
                        <a:t>Helicopter stories – using imagination to create their own stories</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000" b="0" i="0" kern="1200">
                          <a:solidFill>
                            <a:schemeClr val="dk1"/>
                          </a:solidFill>
                          <a:effectLst/>
                          <a:latin typeface="+mn-lt"/>
                          <a:ea typeface="+mn-ea"/>
                          <a:cs typeface="+mn-cs"/>
                        </a:rPr>
                        <a:t>Sharing home experiences from Tapestry.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000" b="0" i="0" kern="1200">
                          <a:solidFill>
                            <a:schemeClr val="dk1"/>
                          </a:solidFill>
                          <a:effectLst/>
                          <a:latin typeface="+mn-lt"/>
                          <a:ea typeface="+mn-ea"/>
                          <a:cs typeface="+mn-cs"/>
                        </a:rPr>
                        <a:t>Phase 1 phonics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00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a:buFont typeface="Arial" panose="020B0604020202020204" pitchFamily="34" charset="0"/>
                        <a:buChar char="•"/>
                      </a:pPr>
                      <a:r>
                        <a:rPr lang="en-GB" sz="1000" kern="1200">
                          <a:solidFill>
                            <a:schemeClr val="dk1"/>
                          </a:solidFill>
                          <a:effectLst/>
                          <a:latin typeface="+mn-lt"/>
                          <a:ea typeface="+mn-ea"/>
                          <a:cs typeface="+mn-cs"/>
                        </a:rPr>
                        <a:t>Take turns to speak in a conversation</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Explore the use of conjunctions to connect ideas</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Use language to explain, retell, and describe</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Respond to a range of question types- particularly link to ‘why’ questions</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Express a point of view</a:t>
                      </a:r>
                    </a:p>
                    <a:p>
                      <a:pPr marL="171450" indent="-171450" algn="ctr">
                        <a:buFont typeface="Arial" panose="020B0604020202020204" pitchFamily="34" charset="0"/>
                        <a:buChar char="•"/>
                      </a:pPr>
                      <a:r>
                        <a:rPr lang="en-GB" sz="1000" kern="1200">
                          <a:solidFill>
                            <a:schemeClr val="dk1"/>
                          </a:solidFill>
                          <a:effectLst/>
                          <a:latin typeface="+mn-lt"/>
                          <a:ea typeface="+mn-ea"/>
                          <a:cs typeface="+mn-cs"/>
                        </a:rPr>
                        <a:t>Develop a wide-ranging vocabulary- scientific and descriptive</a:t>
                      </a:r>
                      <a:endParaRPr lang="en-US" sz="1000" b="1">
                        <a:solidFill>
                          <a:schemeClr val="tx1"/>
                        </a:solidFill>
                        <a:latin typeface="+mn-lt"/>
                        <a:cs typeface="Amatic SC"/>
                      </a:endParaRPr>
                    </a:p>
                    <a:p>
                      <a:pPr lvl="0" algn="ctr">
                        <a:buNone/>
                      </a:pPr>
                      <a:endParaRPr lang="en-US" sz="1000" b="1">
                        <a:solidFill>
                          <a:schemeClr val="tx1"/>
                        </a:solidFill>
                        <a:latin typeface="+mn-lt"/>
                        <a:cs typeface="Amatic SC"/>
                      </a:endParaRPr>
                    </a:p>
                    <a:p>
                      <a:pPr lvl="0" algn="ctr">
                        <a:buNone/>
                      </a:pPr>
                      <a:r>
                        <a:rPr lang="en-US" sz="1000" b="1">
                          <a:solidFill>
                            <a:schemeClr val="tx1"/>
                          </a:solidFill>
                          <a:latin typeface="+mn-lt"/>
                          <a:cs typeface="Amatic SC"/>
                        </a:rPr>
                        <a:t>Implementation </a:t>
                      </a:r>
                    </a:p>
                    <a:p>
                      <a:pPr algn="ctr" fontAlgn="base"/>
                      <a:r>
                        <a:rPr lang="en-US" sz="1000" b="0" i="0" kern="1200">
                          <a:solidFill>
                            <a:schemeClr val="dk1"/>
                          </a:solidFill>
                          <a:effectLst/>
                          <a:latin typeface="+mn-lt"/>
                          <a:ea typeface="+mn-ea"/>
                          <a:cs typeface="+mn-cs"/>
                        </a:rPr>
                        <a:t>Poetry basket – recite poems orally with actions ​</a:t>
                      </a:r>
                    </a:p>
                    <a:p>
                      <a:pPr algn="ctr" fontAlgn="base"/>
                      <a:r>
                        <a:rPr lang="en-US" sz="1000" b="0" i="0" kern="1200">
                          <a:solidFill>
                            <a:schemeClr val="dk1"/>
                          </a:solidFill>
                          <a:effectLst/>
                          <a:latin typeface="+mn-lt"/>
                          <a:ea typeface="+mn-ea"/>
                          <a:cs typeface="+mn-cs"/>
                        </a:rPr>
                        <a:t>Children know some familiar rhymes and join in. </a:t>
                      </a:r>
                    </a:p>
                    <a:p>
                      <a:pPr algn="ctr" fontAlgn="base"/>
                      <a:r>
                        <a:rPr lang="en-US" sz="1000" b="0" i="0" kern="1200">
                          <a:solidFill>
                            <a:schemeClr val="dk1"/>
                          </a:solidFill>
                          <a:effectLst/>
                          <a:latin typeface="+mn-lt"/>
                          <a:ea typeface="+mn-ea"/>
                          <a:cs typeface="+mn-cs"/>
                        </a:rPr>
                        <a:t>Storytime – To listen to and enjoy large and small group Storytime, express their ideas about the story.</a:t>
                      </a:r>
                    </a:p>
                    <a:p>
                      <a:pPr algn="ctr" fontAlgn="base"/>
                      <a:r>
                        <a:rPr lang="en-US" sz="1000" b="0" i="0" kern="1200">
                          <a:solidFill>
                            <a:schemeClr val="dk1"/>
                          </a:solidFill>
                          <a:effectLst/>
                          <a:latin typeface="+mn-lt"/>
                          <a:ea typeface="+mn-ea"/>
                          <a:cs typeface="+mn-cs"/>
                        </a:rPr>
                        <a:t>Sharing carpet times – children share something from their nursery time in that session. </a:t>
                      </a:r>
                    </a:p>
                    <a:p>
                      <a:pPr algn="ctr" fontAlgn="base"/>
                      <a:r>
                        <a:rPr lang="en-US" sz="1000" b="0" i="0" kern="1200">
                          <a:solidFill>
                            <a:schemeClr val="dk1"/>
                          </a:solidFill>
                          <a:effectLst/>
                          <a:latin typeface="+mn-lt"/>
                          <a:ea typeface="+mn-ea"/>
                          <a:cs typeface="+mn-cs"/>
                        </a:rPr>
                        <a:t>Ambitious vocabulary is used with the children in the environment.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000" b="0" i="0" kern="1200">
                          <a:solidFill>
                            <a:schemeClr val="dk1"/>
                          </a:solidFill>
                          <a:effectLst/>
                          <a:latin typeface="+mn-lt"/>
                          <a:ea typeface="+mn-ea"/>
                          <a:cs typeface="+mn-cs"/>
                        </a:rPr>
                        <a:t>Helicopter stories – using imagination to create their own stories. Put an action to their stories.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000" b="0" i="0" kern="1200">
                          <a:solidFill>
                            <a:schemeClr val="dk1"/>
                          </a:solidFill>
                          <a:effectLst/>
                          <a:latin typeface="+mn-lt"/>
                          <a:ea typeface="+mn-ea"/>
                          <a:cs typeface="+mn-cs"/>
                        </a:rPr>
                        <a:t>Sharing home experiences from Tapestry.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000" b="0" i="0" kern="1200">
                          <a:solidFill>
                            <a:schemeClr val="dk1"/>
                          </a:solidFill>
                          <a:effectLst/>
                          <a:latin typeface="+mn-lt"/>
                          <a:ea typeface="+mn-ea"/>
                          <a:cs typeface="+mn-cs"/>
                        </a:rPr>
                        <a:t>Phase 1 phonics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00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38469958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83741" y="-3613"/>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panose="00000500000000000000" pitchFamily="2" charset="-79"/>
                <a:cs typeface="Amatic SC" panose="00000500000000000000" pitchFamily="2" charset="-79"/>
              </a:rPr>
              <a:t>Reception Long Term Plan 21-22</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86725084"/>
              </p:ext>
            </p:extLst>
          </p:nvPr>
        </p:nvGraphicFramePr>
        <p:xfrm>
          <a:off x="165127" y="49999"/>
          <a:ext cx="11895272" cy="6629187"/>
        </p:xfrm>
        <a:graphic>
          <a:graphicData uri="http://schemas.openxmlformats.org/drawingml/2006/table">
            <a:tbl>
              <a:tblPr firstRow="1" bandRow="1">
                <a:tableStyleId>{5C22544A-7EE6-4342-B048-85BDC9FD1C3A}</a:tableStyleId>
              </a:tblPr>
              <a:tblGrid>
                <a:gridCol w="1650219">
                  <a:extLst>
                    <a:ext uri="{9D8B030D-6E8A-4147-A177-3AD203B41FA5}">
                      <a16:colId xmlns:a16="http://schemas.microsoft.com/office/drawing/2014/main" val="385991600"/>
                    </a:ext>
                  </a:extLst>
                </a:gridCol>
                <a:gridCol w="3434776">
                  <a:extLst>
                    <a:ext uri="{9D8B030D-6E8A-4147-A177-3AD203B41FA5}">
                      <a16:colId xmlns:a16="http://schemas.microsoft.com/office/drawing/2014/main" val="2865123548"/>
                    </a:ext>
                  </a:extLst>
                </a:gridCol>
                <a:gridCol w="3589672">
                  <a:extLst>
                    <a:ext uri="{9D8B030D-6E8A-4147-A177-3AD203B41FA5}">
                      <a16:colId xmlns:a16="http://schemas.microsoft.com/office/drawing/2014/main" val="167047094"/>
                    </a:ext>
                  </a:extLst>
                </a:gridCol>
                <a:gridCol w="3220605">
                  <a:extLst>
                    <a:ext uri="{9D8B030D-6E8A-4147-A177-3AD203B41FA5}">
                      <a16:colId xmlns:a16="http://schemas.microsoft.com/office/drawing/2014/main" val="2836676925"/>
                    </a:ext>
                  </a:extLst>
                </a:gridCol>
              </a:tblGrid>
              <a:tr h="41100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Starting 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Mid-point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End 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892003">
                <a:tc>
                  <a:txBody>
                    <a:bodyPr/>
                    <a:lstStyle/>
                    <a:p>
                      <a:pPr algn="ctr"/>
                      <a:r>
                        <a:rPr lang="en-US" sz="1800" b="1">
                          <a:latin typeface="Amatic SC"/>
                          <a:cs typeface="Amatic SC"/>
                        </a:rPr>
                        <a:t>Personal, Social and Emotional Development  </a:t>
                      </a:r>
                      <a:endParaRPr lang="en-GB" sz="1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l"/>
                      <a:r>
                        <a:rPr lang="en-US" sz="900"/>
                        <a:t>Children’s personal, social and emotional development (PSED) is </a:t>
                      </a:r>
                      <a:r>
                        <a:rPr lang="en-US" sz="900" b="1"/>
                        <a:t>crucial for children to lead healthy and happy lives</a:t>
                      </a:r>
                      <a:r>
                        <a:rPr lang="en-US" sz="900"/>
                        <a:t>, and is fundamental to their cognitive development. Underpinning their personal development are the important attachments that </a:t>
                      </a:r>
                      <a:r>
                        <a:rPr lang="en-US" sz="900" b="1"/>
                        <a:t>shape their social world</a:t>
                      </a:r>
                      <a:r>
                        <a:rPr lang="en-US" sz="900"/>
                        <a:t>. Strong, warm and supportive  relationships with adults enable children to learn how to </a:t>
                      </a:r>
                      <a:r>
                        <a:rPr lang="en-US" sz="900" b="1"/>
                        <a:t>understand their own feelings and those of others</a:t>
                      </a:r>
                      <a:r>
                        <a:rPr lang="en-US" sz="900"/>
                        <a:t>. Children should be supported to </a:t>
                      </a:r>
                      <a:r>
                        <a:rPr lang="en-US" sz="900" b="1"/>
                        <a:t>manage emotions, develop a positive sense of self, set themselves simple goals, have confidence in their own abilities, to persist</a:t>
                      </a:r>
                      <a:r>
                        <a:rPr lang="en-US" sz="900"/>
                        <a:t> and wait for what they want and direct attention as necessary. Through adult modelling and guidance, they will learn </a:t>
                      </a:r>
                      <a:r>
                        <a:rPr lang="en-US" sz="900" b="1"/>
                        <a:t>how to look after their bodies, including healthy eating</a:t>
                      </a:r>
                      <a:r>
                        <a:rPr lang="en-US" sz="900"/>
                        <a:t>, and manage personal needs independently. Through supported interaction with other children, they learn how to make good friendships, co-operate and resolve conflicts peaceably. These attributes will provide a secure platform from which </a:t>
                      </a:r>
                      <a:r>
                        <a:rPr lang="en-US" sz="900" b="1"/>
                        <a:t>children can achieve at school and in later life.</a:t>
                      </a:r>
                      <a:endParaRPr lang="en-GB" sz="9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663662612"/>
                  </a:ext>
                </a:extLst>
              </a:tr>
              <a:tr h="2364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latin typeface="Amatic SC" panose="00000500000000000000" pitchFamily="2" charset="-79"/>
                          <a:cs typeface="Amatic SC" panose="00000500000000000000" pitchFamily="2" charset="-79"/>
                        </a:rPr>
                        <a:t>2-Year-olds</a:t>
                      </a:r>
                      <a:endParaRPr lang="en-US" sz="1100"/>
                    </a:p>
                    <a:p>
                      <a:pPr algn="ctr"/>
                      <a:endParaRPr lang="en-US" sz="2000" b="1">
                        <a:latin typeface="Amatic SC" panose="00000500000000000000" pitchFamily="2" charset="-79"/>
                        <a:cs typeface="Amatic SC" panose="00000500000000000000" pitchFamily="2" charset="-79"/>
                      </a:endParaRPr>
                    </a:p>
                    <a:p>
                      <a:pPr algn="ctr"/>
                      <a:r>
                        <a:rPr lang="en-US" sz="1600" b="1">
                          <a:latin typeface="Amatic SC"/>
                          <a:cs typeface="Amatic SC"/>
                        </a:rPr>
                        <a:t>Self -  Regulation</a:t>
                      </a:r>
                    </a:p>
                    <a:p>
                      <a:pPr algn="ctr"/>
                      <a:endParaRPr lang="en-US" sz="1600" b="1">
                        <a:latin typeface="Amatic SC"/>
                        <a:cs typeface="Amatic SC"/>
                      </a:endParaRPr>
                    </a:p>
                    <a:p>
                      <a:pPr algn="ctr"/>
                      <a:r>
                        <a:rPr lang="en-US" sz="1600" b="1">
                          <a:latin typeface="Amatic SC"/>
                          <a:cs typeface="Amatic SC"/>
                        </a:rPr>
                        <a:t>Managing Self</a:t>
                      </a:r>
                    </a:p>
                    <a:p>
                      <a:pPr algn="ctr"/>
                      <a:endParaRPr lang="en-US" sz="1600" b="1">
                        <a:latin typeface="Amatic SC"/>
                        <a:cs typeface="Amatic SC"/>
                      </a:endParaRPr>
                    </a:p>
                    <a:p>
                      <a:pPr algn="ctr"/>
                      <a:r>
                        <a:rPr lang="en-US" sz="1600" b="1">
                          <a:latin typeface="Amatic SC"/>
                          <a:cs typeface="Amatic SC"/>
                        </a:rPr>
                        <a:t>Building Relationships</a:t>
                      </a:r>
                    </a:p>
                    <a:p>
                      <a:pPr algn="ctr"/>
                      <a:endParaRPr lang="en-US" sz="16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panose="020B0604020202020204" pitchFamily="34" charset="0"/>
                        <a:buChar char="•"/>
                      </a:pPr>
                      <a:r>
                        <a:rPr lang="en-US" sz="1200" b="0">
                          <a:solidFill>
                            <a:schemeClr val="tx1"/>
                          </a:solidFill>
                        </a:rPr>
                        <a:t>Separate from carer with support.</a:t>
                      </a:r>
                    </a:p>
                    <a:p>
                      <a:pPr marL="171450" lvl="0" indent="-171450" algn="ctr">
                        <a:buFont typeface="Arial" panose="020B0604020202020204" pitchFamily="34" charset="0"/>
                        <a:buChar char="•"/>
                      </a:pPr>
                      <a:r>
                        <a:rPr lang="en-US" sz="1200" b="0">
                          <a:solidFill>
                            <a:schemeClr val="tx1"/>
                          </a:solidFill>
                        </a:rPr>
                        <a:t>Show an interest in other people and what they are doing. </a:t>
                      </a:r>
                    </a:p>
                    <a:p>
                      <a:pPr marL="171450" lvl="0" indent="-171450" algn="ctr">
                        <a:buFont typeface="Arial" panose="020B0604020202020204" pitchFamily="34" charset="0"/>
                        <a:buChar char="•"/>
                      </a:pPr>
                      <a:r>
                        <a:rPr lang="en-US" sz="1200" b="0">
                          <a:solidFill>
                            <a:schemeClr val="tx1"/>
                          </a:solidFill>
                        </a:rPr>
                        <a:t>Recognise my features and show an awareness of who I am. </a:t>
                      </a:r>
                    </a:p>
                    <a:p>
                      <a:pPr marL="171450" lvl="0" indent="-171450" algn="ctr">
                        <a:buFont typeface="Arial" panose="020B0604020202020204" pitchFamily="34" charset="0"/>
                        <a:buChar char="•"/>
                      </a:pPr>
                      <a:r>
                        <a:rPr lang="en-US" sz="1200" b="0">
                          <a:solidFill>
                            <a:schemeClr val="tx1"/>
                          </a:solidFill>
                        </a:rPr>
                        <a:t>Be aware of boundaries and routines.</a:t>
                      </a:r>
                    </a:p>
                    <a:p>
                      <a:pPr marL="171450" lvl="0" indent="-171450" algn="ctr">
                        <a:buFont typeface="Arial" panose="020B0604020202020204" pitchFamily="34" charset="0"/>
                        <a:buChar char="•"/>
                      </a:pPr>
                      <a:r>
                        <a:rPr lang="en-US" sz="1200" b="0">
                          <a:solidFill>
                            <a:schemeClr val="tx1"/>
                          </a:solidFill>
                        </a:rPr>
                        <a:t>Begin to express and understand overwhelming feelings.</a:t>
                      </a:r>
                      <a:endParaRPr lang="en-US"/>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1200" b="1" i="0" u="none" strike="noStrike" noProof="0">
                          <a:solidFill>
                            <a:schemeClr val="tx1"/>
                          </a:solidFill>
                          <a:latin typeface="+mn-lt"/>
                        </a:rPr>
                        <a:t>Implementation:</a:t>
                      </a:r>
                      <a:endParaRPr lang="en-US" sz="1200" b="1" i="0" u="none" strike="noStrike" noProof="0">
                        <a:solidFill>
                          <a:srgbClr val="000000"/>
                        </a:solidFill>
                        <a:latin typeface="+mn-lt"/>
                      </a:endParaRPr>
                    </a:p>
                    <a:p>
                      <a:pPr marL="0" lvl="0" indent="0" algn="ctr">
                        <a:buFont typeface="Arial"/>
                        <a:buNone/>
                      </a:pPr>
                      <a:r>
                        <a:rPr lang="en-US" sz="1200" b="0">
                          <a:solidFill>
                            <a:schemeClr val="tx1"/>
                          </a:solidFill>
                        </a:rPr>
                        <a:t>Cosmic yoga</a:t>
                      </a:r>
                    </a:p>
                    <a:p>
                      <a:pPr marL="0" lvl="0" indent="0" algn="ctr">
                        <a:buFont typeface="Arial"/>
                        <a:buNone/>
                      </a:pPr>
                      <a:r>
                        <a:rPr lang="en-US" sz="1200" b="0">
                          <a:solidFill>
                            <a:schemeClr val="tx1"/>
                          </a:solidFill>
                        </a:rPr>
                        <a:t>Mindfulness activities </a:t>
                      </a:r>
                    </a:p>
                    <a:p>
                      <a:pPr marL="0" lvl="0" indent="0" algn="ctr">
                        <a:buFont typeface="Arial"/>
                        <a:buNone/>
                      </a:pPr>
                      <a:r>
                        <a:rPr lang="en-US" sz="1200" b="0">
                          <a:solidFill>
                            <a:schemeClr val="tx1"/>
                          </a:solidFill>
                        </a:rPr>
                        <a:t>Calming corner and breathing techniques.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US" sz="1200" b="0">
                          <a:solidFill>
                            <a:schemeClr val="tx1"/>
                          </a:solidFill>
                        </a:rPr>
                        <a:t>Play alongside others (parallel play) </a:t>
                      </a:r>
                    </a:p>
                    <a:p>
                      <a:pPr marL="171450" lvl="0" indent="-171450" algn="ctr">
                        <a:buFont typeface="Arial" panose="020B0604020202020204" pitchFamily="34" charset="0"/>
                        <a:buChar char="•"/>
                      </a:pPr>
                      <a:r>
                        <a:rPr lang="en-US" sz="1200" b="0">
                          <a:solidFill>
                            <a:schemeClr val="tx1"/>
                          </a:solidFill>
                        </a:rPr>
                        <a:t>Be aware of people around me and show concern.</a:t>
                      </a:r>
                    </a:p>
                    <a:p>
                      <a:pPr marL="171450" lvl="0" indent="-171450" algn="ctr">
                        <a:buFont typeface="Arial" panose="020B0604020202020204" pitchFamily="34" charset="0"/>
                        <a:buChar char="•"/>
                      </a:pPr>
                      <a:r>
                        <a:rPr lang="en-US" sz="1200" b="0">
                          <a:solidFill>
                            <a:schemeClr val="tx1"/>
                          </a:solidFill>
                        </a:rPr>
                        <a:t>Become aware of familiar adults and children around them.  </a:t>
                      </a:r>
                    </a:p>
                    <a:p>
                      <a:pPr marL="171450" lvl="0" indent="-171450" algn="ctr">
                        <a:buFont typeface="Arial" panose="020B0604020202020204" pitchFamily="34" charset="0"/>
                        <a:buChar char="•"/>
                      </a:pPr>
                      <a:r>
                        <a:rPr lang="en-US" sz="1200" b="0">
                          <a:solidFill>
                            <a:schemeClr val="tx1"/>
                          </a:solidFill>
                        </a:rPr>
                        <a:t>Regulate emotions when some things are mine and some things belong to others.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1200" b="1" i="0" u="none" strike="noStrike" noProof="0">
                          <a:solidFill>
                            <a:schemeClr val="tx1"/>
                          </a:solidFill>
                          <a:latin typeface="+mn-lt"/>
                        </a:rPr>
                        <a:t>Implementation:</a:t>
                      </a:r>
                      <a:endParaRPr lang="en-US" sz="1200" b="1" i="0" u="none" strike="noStrike" noProof="0">
                        <a:solidFill>
                          <a:srgbClr val="000000"/>
                        </a:solidFill>
                        <a:latin typeface="+mn-lt"/>
                      </a:endParaRPr>
                    </a:p>
                    <a:p>
                      <a:pPr marL="0" lvl="0" indent="0" algn="ctr">
                        <a:buFont typeface="Arial"/>
                        <a:buNone/>
                      </a:pPr>
                      <a:r>
                        <a:rPr lang="en-US" sz="1200" b="0">
                          <a:solidFill>
                            <a:schemeClr val="tx1"/>
                          </a:solidFill>
                        </a:rPr>
                        <a:t>Cosmic yoga</a:t>
                      </a:r>
                    </a:p>
                    <a:p>
                      <a:pPr marL="0" lvl="0" indent="0" algn="ctr">
                        <a:buFont typeface="Arial"/>
                        <a:buNone/>
                      </a:pPr>
                      <a:r>
                        <a:rPr lang="en-US" sz="1200" b="0">
                          <a:solidFill>
                            <a:schemeClr val="tx1"/>
                          </a:solidFill>
                        </a:rPr>
                        <a:t>Mindfulness activities </a:t>
                      </a:r>
                    </a:p>
                    <a:p>
                      <a:pPr marL="0" lvl="0" indent="0" algn="ctr">
                        <a:buFont typeface="Arial"/>
                        <a:buNone/>
                      </a:pPr>
                      <a:r>
                        <a:rPr lang="en-US" sz="1200" b="0">
                          <a:solidFill>
                            <a:schemeClr val="tx1"/>
                          </a:solidFill>
                        </a:rPr>
                        <a:t>Calming corner and breathing techniques. </a:t>
                      </a:r>
                    </a:p>
                    <a:p>
                      <a:pPr marL="0" lvl="0" indent="0" algn="ctr">
                        <a:buFont typeface="Arial" panose="020B0604020202020204" pitchFamily="34" charset="0"/>
                        <a:buNone/>
                      </a:pPr>
                      <a:endParaRPr lang="en-US" sz="12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lToBr w="12700" cmpd="sng">
                      <a:noFill/>
                      <a:prstDash val="solid"/>
                    </a:lnTlToBr>
                    <a:lnBlToTr w="12700" cmpd="sng">
                      <a:noFill/>
                      <a:prstDash val="solid"/>
                    </a:lnBlToTr>
                    <a:solidFill>
                      <a:srgbClr val="E6E5FB"/>
                    </a:solidFill>
                  </a:tcPr>
                </a:tc>
                <a:tc>
                  <a:txBody>
                    <a:bodyPr/>
                    <a:lstStyle/>
                    <a:p>
                      <a:pPr marL="171450" lvl="0" indent="-171450" algn="ctr">
                        <a:buFont typeface="Arial"/>
                        <a:buChar char="•"/>
                      </a:pPr>
                      <a:r>
                        <a:rPr lang="en-US" sz="1200" b="0">
                          <a:solidFill>
                            <a:schemeClr val="tx1"/>
                          </a:solidFill>
                        </a:rPr>
                        <a:t>Develop friendships with others. </a:t>
                      </a:r>
                    </a:p>
                    <a:p>
                      <a:pPr marL="171450" lvl="0" indent="-171450" algn="ctr">
                        <a:buFont typeface="Arial"/>
                        <a:buChar char="•"/>
                      </a:pPr>
                      <a:r>
                        <a:rPr lang="en-US" sz="1200" b="0">
                          <a:solidFill>
                            <a:schemeClr val="tx1"/>
                          </a:solidFill>
                        </a:rPr>
                        <a:t>Recognise and name familiar adults and children.</a:t>
                      </a:r>
                    </a:p>
                    <a:p>
                      <a:pPr marL="171450" lvl="0" indent="-171450" algn="ctr">
                        <a:buFont typeface="Arial"/>
                        <a:buChar char="•"/>
                      </a:pPr>
                      <a:r>
                        <a:rPr lang="en-US" sz="1200" b="0">
                          <a:solidFill>
                            <a:schemeClr val="tx1"/>
                          </a:solidFill>
                        </a:rPr>
                        <a:t>Talk about some things that are unique to me.</a:t>
                      </a:r>
                    </a:p>
                    <a:p>
                      <a:pPr marL="171450" lvl="0" indent="-171450" algn="ctr">
                        <a:buFont typeface="Arial"/>
                        <a:buChar char="•"/>
                      </a:pPr>
                      <a:r>
                        <a:rPr lang="en-US" sz="1200" b="0">
                          <a:solidFill>
                            <a:schemeClr val="tx1"/>
                          </a:solidFill>
                        </a:rPr>
                        <a:t>Follow simple boundaries and routines.  </a:t>
                      </a:r>
                    </a:p>
                    <a:p>
                      <a:pPr marL="171450" lvl="0" indent="-171450" algn="ctr">
                        <a:buFont typeface="Arial"/>
                        <a:buChar char="•"/>
                      </a:pPr>
                      <a:r>
                        <a:rPr lang="en-US" sz="1200" b="0">
                          <a:solidFill>
                            <a:schemeClr val="tx1"/>
                          </a:solidFill>
                        </a:rPr>
                        <a:t>Identify and express my own emotions and feelings.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1200" b="1" i="0" u="none" strike="noStrike" noProof="0">
                          <a:solidFill>
                            <a:schemeClr val="tx1"/>
                          </a:solidFill>
                          <a:latin typeface="+mn-lt"/>
                        </a:rPr>
                        <a:t>Implementation:</a:t>
                      </a:r>
                      <a:endParaRPr lang="en-US" sz="1200" b="1" i="0" u="none" strike="noStrike" noProof="0">
                        <a:solidFill>
                          <a:srgbClr val="000000"/>
                        </a:solidFill>
                        <a:latin typeface="+mn-lt"/>
                      </a:endParaRPr>
                    </a:p>
                    <a:p>
                      <a:pPr marL="0" lvl="0" indent="0" algn="ctr">
                        <a:buFont typeface="Arial"/>
                        <a:buNone/>
                      </a:pPr>
                      <a:r>
                        <a:rPr lang="en-US" sz="1200" b="0">
                          <a:solidFill>
                            <a:schemeClr val="tx1"/>
                          </a:solidFill>
                        </a:rPr>
                        <a:t>Cosmic yoga</a:t>
                      </a:r>
                    </a:p>
                    <a:p>
                      <a:pPr marL="0" lvl="0" indent="0" algn="ctr">
                        <a:buFont typeface="Arial"/>
                        <a:buNone/>
                      </a:pPr>
                      <a:r>
                        <a:rPr lang="en-US" sz="1200" b="0">
                          <a:solidFill>
                            <a:schemeClr val="tx1"/>
                          </a:solidFill>
                        </a:rPr>
                        <a:t>Mindfulness activities </a:t>
                      </a:r>
                    </a:p>
                    <a:p>
                      <a:pPr marL="0" lvl="0" indent="0" algn="ctr">
                        <a:buFont typeface="Arial"/>
                        <a:buNone/>
                      </a:pPr>
                      <a:r>
                        <a:rPr lang="en-US" sz="1200" b="0">
                          <a:solidFill>
                            <a:schemeClr val="tx1"/>
                          </a:solidFill>
                        </a:rPr>
                        <a:t>Calming corner and breathing techniques. </a:t>
                      </a:r>
                    </a:p>
                    <a:p>
                      <a:pPr marL="0" lvl="0" indent="0" algn="ctr">
                        <a:buFont typeface="Arial"/>
                        <a:buNone/>
                      </a:pPr>
                      <a:endParaRPr lang="en-US" sz="1200" b="0">
                        <a:solidFill>
                          <a:schemeClr val="tx1"/>
                        </a:solidFill>
                      </a:endParaRPr>
                    </a:p>
                  </a:txBody>
                  <a:tcPr>
                    <a:lnL w="12700" cap="flat" cmpd="sng" algn="ctr">
                      <a:solidFill>
                        <a:schemeClr val="tx1"/>
                      </a:solidFill>
                      <a:prstDash val="solid"/>
                      <a:round/>
                      <a:headEnd type="none" w="med" len="med"/>
                      <a:tailEnd type="none" w="med" len="med"/>
                    </a:lnL>
                    <a:lnR w="12700">
                      <a:solidFill>
                        <a:schemeClr val="tx1"/>
                      </a:solidFill>
                    </a:lnR>
                    <a:lnTlToBr w="12700" cmpd="sng">
                      <a:noFill/>
                      <a:prstDash val="solid"/>
                    </a:lnTlToBr>
                    <a:lnBlToTr w="12700" cmpd="sng">
                      <a:noFill/>
                      <a:prstDash val="solid"/>
                    </a:lnBlToTr>
                    <a:solidFill>
                      <a:srgbClr val="E6E5FB"/>
                    </a:solidFill>
                  </a:tcPr>
                </a:tc>
                <a:extLst>
                  <a:ext uri="{0D108BD9-81ED-4DB2-BD59-A6C34878D82A}">
                    <a16:rowId xmlns:a16="http://schemas.microsoft.com/office/drawing/2014/main" val="4290435388"/>
                  </a:ext>
                </a:extLst>
              </a:tr>
              <a:tr h="28930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latin typeface="Amatic SC" panose="00000500000000000000" pitchFamily="2" charset="-79"/>
                          <a:cs typeface="Amatic SC" panose="00000500000000000000" pitchFamily="2" charset="-79"/>
                        </a:rPr>
                        <a:t>3-Year-olds</a:t>
                      </a:r>
                      <a:endParaRPr lang="en-US" sz="1100"/>
                    </a:p>
                    <a:p>
                      <a:pPr algn="ctr"/>
                      <a:endParaRPr lang="en-US" sz="2000" b="1">
                        <a:latin typeface="Amatic SC" panose="00000500000000000000" pitchFamily="2" charset="-79"/>
                        <a:cs typeface="Amatic SC" panose="00000500000000000000" pitchFamily="2" charset="-79"/>
                      </a:endParaRPr>
                    </a:p>
                    <a:p>
                      <a:pPr algn="ctr"/>
                      <a:r>
                        <a:rPr lang="en-US" sz="1600" b="1">
                          <a:latin typeface="Amatic SC"/>
                          <a:cs typeface="Amatic SC"/>
                        </a:rPr>
                        <a:t>Self -  Regulation</a:t>
                      </a:r>
                    </a:p>
                    <a:p>
                      <a:pPr algn="ctr"/>
                      <a:endParaRPr lang="en-US" sz="1600" b="1">
                        <a:latin typeface="Amatic SC"/>
                        <a:cs typeface="Amatic SC"/>
                      </a:endParaRPr>
                    </a:p>
                    <a:p>
                      <a:pPr algn="ctr"/>
                      <a:endParaRPr lang="en-US" sz="1600" b="1">
                        <a:latin typeface="Amatic SC"/>
                        <a:cs typeface="Amatic SC"/>
                      </a:endParaRPr>
                    </a:p>
                    <a:p>
                      <a:pPr algn="ctr"/>
                      <a:r>
                        <a:rPr lang="en-US" sz="1600" b="1">
                          <a:latin typeface="Amatic SC"/>
                          <a:cs typeface="Amatic SC"/>
                        </a:rPr>
                        <a:t>Managing Self</a:t>
                      </a:r>
                    </a:p>
                    <a:p>
                      <a:pPr algn="ctr"/>
                      <a:endParaRPr lang="en-US" sz="1600" b="1">
                        <a:latin typeface="Amatic SC"/>
                        <a:cs typeface="Amatic SC"/>
                      </a:endParaRPr>
                    </a:p>
                    <a:p>
                      <a:pPr algn="ctr"/>
                      <a:endParaRPr lang="en-US" sz="1600" b="1">
                        <a:latin typeface="Amatic SC"/>
                        <a:cs typeface="Amatic SC"/>
                      </a:endParaRPr>
                    </a:p>
                    <a:p>
                      <a:pPr algn="ctr"/>
                      <a:r>
                        <a:rPr lang="en-US" sz="1600" b="1">
                          <a:latin typeface="Amatic SC"/>
                          <a:cs typeface="Amatic SC"/>
                        </a:rPr>
                        <a:t>Building Relationships</a:t>
                      </a:r>
                    </a:p>
                    <a:p>
                      <a:pPr algn="ctr"/>
                      <a:endParaRPr lang="en-US" sz="16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Clr>
                          <a:srgbClr val="000000"/>
                        </a:buClr>
                        <a:buFont typeface="Arial,Sans-Serif"/>
                        <a:buChar char="•"/>
                      </a:pPr>
                      <a:r>
                        <a:rPr lang="en-US" sz="1200" b="0" i="0" u="none" strike="noStrike" noProof="0">
                          <a:solidFill>
                            <a:schemeClr val="tx1"/>
                          </a:solidFill>
                          <a:latin typeface="Calibri"/>
                        </a:rPr>
                        <a:t>interact with others during my play (associative play) </a:t>
                      </a:r>
                    </a:p>
                    <a:p>
                      <a:pPr marL="171450" lvl="0" indent="-171450" algn="ctr">
                        <a:buClr>
                          <a:srgbClr val="000000"/>
                        </a:buClr>
                        <a:buFont typeface="Arial,Sans-Serif"/>
                        <a:buChar char="•"/>
                      </a:pPr>
                      <a:r>
                        <a:rPr lang="en-US" sz="1200" b="0" i="0" u="none" strike="noStrike" noProof="0">
                          <a:solidFill>
                            <a:schemeClr val="tx1"/>
                          </a:solidFill>
                          <a:latin typeface="Calibri"/>
                        </a:rPr>
                        <a:t>Show confidence in new situations and take pride in their choices. </a:t>
                      </a:r>
                    </a:p>
                    <a:p>
                      <a:pPr marL="171450" lvl="0" indent="-171450" algn="ctr">
                        <a:buClr>
                          <a:srgbClr val="000000"/>
                        </a:buClr>
                        <a:buFont typeface="Arial,Sans-Serif"/>
                        <a:buChar char="•"/>
                      </a:pPr>
                      <a:r>
                        <a:rPr lang="en-US" sz="1200" b="0" i="0" u="none" strike="noStrike" noProof="0">
                          <a:solidFill>
                            <a:schemeClr val="tx1"/>
                          </a:solidFill>
                          <a:latin typeface="Calibri"/>
                        </a:rPr>
                        <a:t>Remember and  follow the rules and boundaries in nursery.</a:t>
                      </a:r>
                    </a:p>
                    <a:p>
                      <a:pPr marL="171450" lvl="0" indent="-171450" algn="ctr">
                        <a:buClr>
                          <a:srgbClr val="000000"/>
                        </a:buClr>
                        <a:buFont typeface="Arial,Sans-Serif"/>
                        <a:buChar char="•"/>
                      </a:pPr>
                      <a:r>
                        <a:rPr lang="en-US" sz="1200" b="0" i="0" u="none" strike="noStrike" noProof="0">
                          <a:solidFill>
                            <a:schemeClr val="tx1"/>
                          </a:solidFill>
                          <a:latin typeface="Calibri"/>
                        </a:rPr>
                        <a:t>Share and take turns when directed by key worker.</a:t>
                      </a:r>
                    </a:p>
                    <a:p>
                      <a:pPr marL="0" marR="0" lvl="0" indent="0" algn="ctr">
                        <a:lnSpc>
                          <a:spcPct val="100000"/>
                        </a:lnSpc>
                        <a:spcBef>
                          <a:spcPts val="0"/>
                        </a:spcBef>
                        <a:spcAft>
                          <a:spcPts val="0"/>
                        </a:spcAft>
                        <a:buClr>
                          <a:srgbClr val="000000"/>
                        </a:buClr>
                        <a:buNone/>
                      </a:pPr>
                      <a:r>
                        <a:rPr lang="en-US" sz="1200" b="1" i="0" u="none" strike="noStrike" noProof="0">
                          <a:solidFill>
                            <a:schemeClr val="tx1"/>
                          </a:solidFill>
                          <a:latin typeface="Calibri"/>
                        </a:rPr>
                        <a:t>Implementation:</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Cosmic yoga</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Mindfulness activities </a:t>
                      </a:r>
                    </a:p>
                    <a:p>
                      <a:pPr marL="0" lvl="0" indent="0" algn="ctr">
                        <a:buClr>
                          <a:srgbClr val="000000"/>
                        </a:buClr>
                        <a:buNone/>
                      </a:pPr>
                      <a:r>
                        <a:rPr lang="en-US" sz="1200" b="0" i="0" u="none" strike="noStrike" noProof="0">
                          <a:solidFill>
                            <a:schemeClr val="tx1"/>
                          </a:solidFill>
                          <a:latin typeface="Calibri"/>
                        </a:rPr>
                        <a:t>Calming corner and breathing techniques. </a:t>
                      </a:r>
                    </a:p>
                    <a:p>
                      <a:pPr marL="0" lvl="0" indent="0" algn="ctr">
                        <a:buNone/>
                      </a:pPr>
                      <a:r>
                        <a:rPr lang="en-US" sz="1200" b="0" i="0" u="none" strike="noStrike" noProof="0">
                          <a:solidFill>
                            <a:schemeClr val="tx1"/>
                          </a:solidFill>
                          <a:latin typeface="Calibri"/>
                        </a:rPr>
                        <a:t>Child initiated play</a:t>
                      </a:r>
                    </a:p>
                    <a:p>
                      <a:pPr marL="0" lvl="0" indent="0" algn="ctr">
                        <a:buNone/>
                      </a:pPr>
                      <a:r>
                        <a:rPr lang="en-US" sz="1200" b="0" i="0" u="none" strike="noStrike" noProof="0">
                          <a:solidFill>
                            <a:schemeClr val="tx1"/>
                          </a:solidFill>
                          <a:latin typeface="Calibri"/>
                        </a:rPr>
                        <a:t>Circle times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285750" lvl="0" indent="-285750" algn="ctr">
                        <a:buFont typeface="Arial"/>
                        <a:buChar char="•"/>
                      </a:pPr>
                      <a:r>
                        <a:rPr lang="en-US" sz="1200" b="0" i="0" u="none" strike="noStrike" noProof="0">
                          <a:solidFill>
                            <a:srgbClr val="000000"/>
                          </a:solidFill>
                          <a:latin typeface="Calibri"/>
                        </a:rPr>
                        <a:t>Separate from carer independently and greet my key worker. </a:t>
                      </a:r>
                    </a:p>
                    <a:p>
                      <a:pPr marL="285750" lvl="0" indent="-285750" algn="ctr">
                        <a:buFont typeface="Arial"/>
                        <a:buChar char="•"/>
                      </a:pPr>
                      <a:r>
                        <a:rPr lang="en-US" sz="1200" b="0" i="0" u="none" strike="noStrike" noProof="0">
                          <a:solidFill>
                            <a:srgbClr val="000000"/>
                          </a:solidFill>
                          <a:latin typeface="Calibri"/>
                        </a:rPr>
                        <a:t>Play with one or two children extending and elaborating play ideas. </a:t>
                      </a:r>
                    </a:p>
                    <a:p>
                      <a:pPr marL="285750" lvl="0" indent="-285750" algn="ctr">
                        <a:buFont typeface="Arial"/>
                        <a:buChar char="•"/>
                      </a:pPr>
                      <a:r>
                        <a:rPr lang="en-US" sz="1200" b="0" i="0" u="none" strike="noStrike" noProof="0">
                          <a:solidFill>
                            <a:srgbClr val="000000"/>
                          </a:solidFill>
                          <a:latin typeface="Calibri"/>
                        </a:rPr>
                        <a:t>Ask for help. </a:t>
                      </a:r>
                    </a:p>
                    <a:p>
                      <a:pPr marL="285750" lvl="0" indent="-285750" algn="ctr">
                        <a:buFont typeface="Arial"/>
                        <a:buChar char="•"/>
                      </a:pPr>
                      <a:r>
                        <a:rPr lang="en-US" sz="1200" b="0" i="0" u="none" strike="noStrike" noProof="0">
                          <a:solidFill>
                            <a:srgbClr val="000000"/>
                          </a:solidFill>
                          <a:latin typeface="Calibri"/>
                        </a:rPr>
                        <a:t>Understand what a mistake is and how I can help myself.</a:t>
                      </a:r>
                    </a:p>
                    <a:p>
                      <a:pPr marL="285750" lvl="0" indent="-285750" algn="ctr">
                        <a:buFont typeface="Arial"/>
                        <a:buChar char="•"/>
                      </a:pPr>
                      <a:r>
                        <a:rPr lang="en-US" sz="1200" b="0" i="0" u="none" strike="noStrike" noProof="0">
                          <a:solidFill>
                            <a:srgbClr val="000000"/>
                          </a:solidFill>
                          <a:latin typeface="Calibri"/>
                        </a:rPr>
                        <a:t>Be kind and understand what fairness is.</a:t>
                      </a:r>
                    </a:p>
                    <a:p>
                      <a:pPr marL="285750" lvl="0" indent="-285750" algn="ctr">
                        <a:buFont typeface="Arial"/>
                        <a:buChar char="•"/>
                      </a:pPr>
                      <a:r>
                        <a:rPr lang="en-US" sz="1200" b="0" i="0" u="none" strike="noStrike" noProof="0">
                          <a:solidFill>
                            <a:srgbClr val="000000"/>
                          </a:solidFill>
                          <a:latin typeface="Calibri"/>
                        </a:rPr>
                        <a:t>Recognise when my peers need help. </a:t>
                      </a:r>
                    </a:p>
                    <a:p>
                      <a:pPr marL="0" marR="0" lvl="0" indent="0" algn="ctr">
                        <a:lnSpc>
                          <a:spcPct val="100000"/>
                        </a:lnSpc>
                        <a:spcBef>
                          <a:spcPts val="0"/>
                        </a:spcBef>
                        <a:spcAft>
                          <a:spcPts val="0"/>
                        </a:spcAft>
                        <a:buClr>
                          <a:srgbClr val="000000"/>
                        </a:buClr>
                        <a:buNone/>
                      </a:pPr>
                      <a:r>
                        <a:rPr lang="en-US" sz="1200" b="1" i="0" u="none" strike="noStrike" noProof="0">
                          <a:solidFill>
                            <a:schemeClr val="tx1"/>
                          </a:solidFill>
                          <a:latin typeface="Calibri"/>
                        </a:rPr>
                        <a:t>Implementation:</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Cosmic yoga</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Mindfulness activities </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Calming corner and breathing techniques. </a:t>
                      </a:r>
                    </a:p>
                    <a:p>
                      <a:pPr marL="0" lvl="0" indent="0" algn="ctr">
                        <a:buNone/>
                      </a:pPr>
                      <a:r>
                        <a:rPr lang="en-US" sz="1200" b="0" i="0" u="none" strike="noStrike" noProof="0">
                          <a:solidFill>
                            <a:schemeClr val="tx1"/>
                          </a:solidFill>
                          <a:latin typeface="Calibri"/>
                        </a:rPr>
                        <a:t>Child initiated play</a:t>
                      </a:r>
                      <a:endParaRPr lang="en-US" sz="1200" b="0" i="0" u="none" strike="noStrike" noProof="0">
                        <a:solidFill>
                          <a:srgbClr val="000000"/>
                        </a:solidFill>
                        <a:latin typeface="Calibri"/>
                      </a:endParaRPr>
                    </a:p>
                    <a:p>
                      <a:pPr marL="0" lvl="0" indent="0" algn="ctr">
                        <a:buNone/>
                      </a:pPr>
                      <a:r>
                        <a:rPr lang="en-US" sz="1200" b="0" i="0" u="none" strike="noStrike" noProof="0">
                          <a:solidFill>
                            <a:schemeClr val="tx1"/>
                          </a:solidFill>
                          <a:latin typeface="Calibri"/>
                        </a:rPr>
                        <a:t>Circle times </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marL="285750" lvl="0" indent="-285750" algn="ctr">
                        <a:buFont typeface="Arial"/>
                        <a:buChar char="•"/>
                      </a:pPr>
                      <a:r>
                        <a:rPr lang="en-US" sz="1200"/>
                        <a:t>Play cooperatively in a group of three and demonstrate friendly behaviours. </a:t>
                      </a:r>
                    </a:p>
                    <a:p>
                      <a:pPr marL="285750" lvl="0" indent="-285750" algn="ctr">
                        <a:buFont typeface="Arial"/>
                        <a:buChar char="•"/>
                      </a:pPr>
                      <a:r>
                        <a:rPr lang="en-US" sz="1200"/>
                        <a:t>Find simple solutions to resolve conflicts. </a:t>
                      </a:r>
                    </a:p>
                    <a:p>
                      <a:pPr marL="285750" lvl="0" indent="-285750" algn="ctr">
                        <a:buFont typeface="Arial"/>
                        <a:buChar char="•"/>
                      </a:pPr>
                      <a:r>
                        <a:rPr lang="en-US" sz="1200"/>
                        <a:t>Feel valued and proud to carry out tasks for familiar adults.</a:t>
                      </a:r>
                    </a:p>
                    <a:p>
                      <a:pPr marL="285750" lvl="0" indent="-285750" algn="ctr">
                        <a:buFont typeface="Arial"/>
                        <a:buChar char="•"/>
                      </a:pPr>
                      <a:r>
                        <a:rPr lang="en-US" sz="1200"/>
                        <a:t>Name things they are proud of. </a:t>
                      </a:r>
                    </a:p>
                    <a:p>
                      <a:pPr marL="285750" lvl="0" indent="-285750" algn="ctr">
                        <a:buFont typeface="Arial"/>
                        <a:buChar char="•"/>
                      </a:pPr>
                      <a:r>
                        <a:rPr lang="en-US" sz="1200"/>
                        <a:t>Share and take turns most of the time. </a:t>
                      </a:r>
                    </a:p>
                    <a:p>
                      <a:pPr marL="285750" lvl="0" indent="-285750" algn="ctr">
                        <a:buFont typeface="Arial"/>
                        <a:buChar char="•"/>
                      </a:pPr>
                      <a:r>
                        <a:rPr lang="en-US" sz="1200"/>
                        <a:t>Regulate themselves when there is changes to their routine. </a:t>
                      </a:r>
                    </a:p>
                    <a:p>
                      <a:pPr marL="0" marR="0" lvl="0" indent="0" algn="ctr">
                        <a:lnSpc>
                          <a:spcPct val="100000"/>
                        </a:lnSpc>
                        <a:spcBef>
                          <a:spcPts val="0"/>
                        </a:spcBef>
                        <a:spcAft>
                          <a:spcPts val="0"/>
                        </a:spcAft>
                        <a:buClr>
                          <a:srgbClr val="000000"/>
                        </a:buClr>
                        <a:buNone/>
                      </a:pPr>
                      <a:r>
                        <a:rPr lang="en-US" sz="1200" b="1" i="0" u="none" strike="noStrike" noProof="0">
                          <a:solidFill>
                            <a:schemeClr val="tx1"/>
                          </a:solidFill>
                          <a:latin typeface="Calibri"/>
                        </a:rPr>
                        <a:t>Implementation:</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Cosmic yoga</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Mindfulness activities </a:t>
                      </a:r>
                      <a:endParaRPr lang="en-US" sz="1200" b="0" i="0" u="none" strike="noStrike" noProof="0">
                        <a:solidFill>
                          <a:srgbClr val="000000"/>
                        </a:solidFill>
                        <a:latin typeface="Calibri"/>
                      </a:endParaRPr>
                    </a:p>
                    <a:p>
                      <a:pPr marL="0" lvl="0" indent="0" algn="ctr">
                        <a:buClr>
                          <a:srgbClr val="000000"/>
                        </a:buClr>
                        <a:buNone/>
                      </a:pPr>
                      <a:r>
                        <a:rPr lang="en-US" sz="1200" b="0" i="0" u="none" strike="noStrike" noProof="0">
                          <a:solidFill>
                            <a:schemeClr val="tx1"/>
                          </a:solidFill>
                          <a:latin typeface="Calibri"/>
                        </a:rPr>
                        <a:t>Calming corner and breathing techniques. </a:t>
                      </a:r>
                    </a:p>
                    <a:p>
                      <a:pPr marL="0" lvl="0" indent="0" algn="ctr">
                        <a:buNone/>
                      </a:pPr>
                      <a:r>
                        <a:rPr lang="en-US" sz="1200" b="0" i="0" u="none" strike="noStrike" noProof="0">
                          <a:solidFill>
                            <a:schemeClr val="tx1"/>
                          </a:solidFill>
                          <a:latin typeface="Calibri"/>
                        </a:rPr>
                        <a:t>Child initiated play</a:t>
                      </a:r>
                      <a:endParaRPr lang="en-US" sz="1200" b="0" i="0" u="none" strike="noStrike" noProof="0">
                        <a:solidFill>
                          <a:srgbClr val="000000"/>
                        </a:solidFill>
                        <a:latin typeface="Calibri"/>
                      </a:endParaRPr>
                    </a:p>
                    <a:p>
                      <a:pPr marL="0" lvl="0" indent="0" algn="ctr">
                        <a:buNone/>
                      </a:pPr>
                      <a:r>
                        <a:rPr lang="en-US" sz="1200" b="0" i="0" u="none" strike="noStrike" noProof="0">
                          <a:solidFill>
                            <a:schemeClr val="tx1"/>
                          </a:solidFill>
                          <a:latin typeface="Calibri"/>
                        </a:rPr>
                        <a:t>Circle times </a:t>
                      </a:r>
                      <a:endParaRPr lang="en-US"/>
                    </a:p>
                  </a:txBody>
                  <a:tcPr>
                    <a:lnL w="12700" cap="flat" cmpd="sng" algn="ctr">
                      <a:solidFill>
                        <a:schemeClr val="tx1"/>
                      </a:solidFill>
                      <a:prstDash val="solid"/>
                      <a:round/>
                      <a:headEnd type="none" w="med" len="med"/>
                      <a:tailEnd type="none" w="med" len="med"/>
                    </a:lnL>
                    <a:lnR w="12700">
                      <a:solidFill>
                        <a:schemeClr val="tx1"/>
                      </a:solidFill>
                    </a:lnR>
                    <a:lnB w="12700">
                      <a:solidFill>
                        <a:schemeClr val="tx1"/>
                      </a:solidFill>
                    </a:lnB>
                    <a:lnTlToBr w="12700" cmpd="sng">
                      <a:noFill/>
                      <a:prstDash val="solid"/>
                    </a:lnTlToBr>
                    <a:lnBlToTr w="12700" cmpd="sng">
                      <a:noFill/>
                      <a:prstDash val="solid"/>
                    </a:lnBlToTr>
                    <a:solidFill>
                      <a:srgbClr val="E6E5FB"/>
                    </a:solidFill>
                  </a:tcPr>
                </a:tc>
                <a:extLst>
                  <a:ext uri="{0D108BD9-81ED-4DB2-BD59-A6C34878D82A}">
                    <a16:rowId xmlns:a16="http://schemas.microsoft.com/office/drawing/2014/main" val="402184877"/>
                  </a:ext>
                </a:extLst>
              </a:tr>
            </a:tbl>
          </a:graphicData>
        </a:graphic>
      </p:graphicFrame>
    </p:spTree>
    <p:extLst>
      <p:ext uri="{BB962C8B-B14F-4D97-AF65-F5344CB8AC3E}">
        <p14:creationId xmlns:p14="http://schemas.microsoft.com/office/powerpoint/2010/main" val="1440818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48782354"/>
              </p:ext>
            </p:extLst>
          </p:nvPr>
        </p:nvGraphicFramePr>
        <p:xfrm>
          <a:off x="298765" y="79176"/>
          <a:ext cx="11594469" cy="6725401"/>
        </p:xfrm>
        <a:graphic>
          <a:graphicData uri="http://schemas.openxmlformats.org/drawingml/2006/table">
            <a:tbl>
              <a:tblPr firstRow="1" bandRow="1">
                <a:tableStyleId>{5C22544A-7EE6-4342-B048-85BDC9FD1C3A}</a:tableStyleId>
              </a:tblPr>
              <a:tblGrid>
                <a:gridCol w="1330925">
                  <a:extLst>
                    <a:ext uri="{9D8B030D-6E8A-4147-A177-3AD203B41FA5}">
                      <a16:colId xmlns:a16="http://schemas.microsoft.com/office/drawing/2014/main" val="385991600"/>
                    </a:ext>
                  </a:extLst>
                </a:gridCol>
                <a:gridCol w="2892493">
                  <a:extLst>
                    <a:ext uri="{9D8B030D-6E8A-4147-A177-3AD203B41FA5}">
                      <a16:colId xmlns:a16="http://schemas.microsoft.com/office/drawing/2014/main" val="2865123548"/>
                    </a:ext>
                  </a:extLst>
                </a:gridCol>
                <a:gridCol w="3560685">
                  <a:extLst>
                    <a:ext uri="{9D8B030D-6E8A-4147-A177-3AD203B41FA5}">
                      <a16:colId xmlns:a16="http://schemas.microsoft.com/office/drawing/2014/main" val="3837912522"/>
                    </a:ext>
                  </a:extLst>
                </a:gridCol>
                <a:gridCol w="3810366">
                  <a:extLst>
                    <a:ext uri="{9D8B030D-6E8A-4147-A177-3AD203B41FA5}">
                      <a16:colId xmlns:a16="http://schemas.microsoft.com/office/drawing/2014/main" val="2335150482"/>
                    </a:ext>
                  </a:extLst>
                </a:gridCol>
              </a:tblGrid>
              <a:tr h="45282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lvl="0" algn="ctr">
                        <a:buNone/>
                      </a:pPr>
                      <a:r>
                        <a:rPr lang="en-US" sz="2400">
                          <a:solidFill>
                            <a:schemeClr val="bg1">
                              <a:lumMod val="50000"/>
                            </a:schemeClr>
                          </a:solidFill>
                          <a:latin typeface="Amatic SC"/>
                          <a:cs typeface="Amatic SC"/>
                        </a:rPr>
                        <a:t>Starting point</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Mid-point</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US" sz="2400">
                          <a:solidFill>
                            <a:schemeClr val="bg1">
                              <a:lumMod val="50000"/>
                            </a:schemeClr>
                          </a:solidFill>
                          <a:latin typeface="Amatic SC"/>
                          <a:cs typeface="Amatic SC"/>
                        </a:rPr>
                        <a:t>End point</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000029">
                <a:tc rowSpan="2">
                  <a:txBody>
                    <a:bodyPr/>
                    <a:lstStyle/>
                    <a:p>
                      <a:pPr algn="ctr"/>
                      <a:r>
                        <a:rPr lang="en-US" sz="2000" b="1">
                          <a:latin typeface="Amatic SC"/>
                          <a:cs typeface="Amatic SC"/>
                        </a:rPr>
                        <a:t>Physical development </a:t>
                      </a:r>
                      <a:endParaRPr lang="en-US" sz="2000" b="1">
                        <a:latin typeface="Amatic SC" panose="00000500000000000000" pitchFamily="2" charset="-79"/>
                        <a:cs typeface="Amatic SC" panose="00000500000000000000" pitchFamily="2" charset="-79"/>
                      </a:endParaRPr>
                    </a:p>
                    <a:p>
                      <a:pPr algn="ctr"/>
                      <a:endParaRPr lang="en-US" sz="1100" b="0">
                        <a:latin typeface="Amatic SC"/>
                        <a:cs typeface="Amatic SC"/>
                      </a:endParaRPr>
                    </a:p>
                    <a:p>
                      <a:pPr algn="ctr"/>
                      <a:endParaRPr lang="en-US" sz="1100" b="0">
                        <a:latin typeface="Calibri Light"/>
                        <a:cs typeface="Amatic SC"/>
                      </a:endParaRPr>
                    </a:p>
                    <a:p>
                      <a:pPr lvl="0" algn="ctr">
                        <a:buNone/>
                      </a:pPr>
                      <a:endParaRPr lang="en-US" sz="1100" b="0">
                        <a:latin typeface="Amatic SC"/>
                        <a:cs typeface="Amatic SC"/>
                      </a:endParaRPr>
                    </a:p>
                    <a:p>
                      <a:pPr algn="ctr"/>
                      <a:endParaRPr lang="en-US" sz="3200" b="0">
                        <a:latin typeface="Amatic SC"/>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a:ln>
                            <a:noFill/>
                          </a:ln>
                          <a:solidFill>
                            <a:prstClr val="black"/>
                          </a:solidFill>
                          <a:effectLst/>
                          <a:uLnTx/>
                          <a:uFillTx/>
                          <a:latin typeface="+mn-lt"/>
                          <a:ea typeface="+mn-ea"/>
                          <a:cs typeface="+mn-cs"/>
                        </a:rPr>
                        <a:t>.</a:t>
                      </a:r>
                      <a:r>
                        <a:rPr lang="en-US" sz="2000" b="0" i="0" u="none" strike="noStrike" kern="1200" cap="none" spc="0" normalizeH="0" baseline="0" noProof="0">
                          <a:ln>
                            <a:noFill/>
                          </a:ln>
                          <a:solidFill>
                            <a:srgbClr val="000000"/>
                          </a:solidFill>
                          <a:effectLst/>
                          <a:uLnTx/>
                          <a:uFillTx/>
                          <a:latin typeface="Amatic SC"/>
                        </a:rPr>
                        <a:t>2-Year-olds</a:t>
                      </a:r>
                      <a:endParaRPr kumimoji="0" lang="en-US" sz="2000" b="0" i="0" u="none" strike="noStrike" kern="1200" cap="none" spc="0" normalizeH="0" baseline="0" noProof="0">
                        <a:ln>
                          <a:noFill/>
                        </a:ln>
                        <a:solidFill>
                          <a:srgbClr val="000000"/>
                        </a:solidFill>
                        <a:effectLst/>
                        <a:uLnTx/>
                        <a:uFillTx/>
                        <a:latin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l"/>
                      <a:r>
                        <a:rPr lang="en-US" sz="1050"/>
                        <a:t>Physical activity is </a:t>
                      </a:r>
                      <a:r>
                        <a:rPr lang="en-US" sz="1050" b="1"/>
                        <a:t>vital</a:t>
                      </a:r>
                      <a:r>
                        <a:rPr lang="en-US" sz="1050"/>
                        <a:t> in children’s all-round development, enabling them to </a:t>
                      </a:r>
                      <a:r>
                        <a:rPr lang="en-US" sz="1050" b="1"/>
                        <a:t>pursue happy, healthy and active lives</a:t>
                      </a:r>
                      <a:r>
                        <a:rPr lang="en-US" sz="1050"/>
                        <a:t>. Gross and fine motor experiences develop incrementally throughout early childhood, starting with </a:t>
                      </a:r>
                      <a:r>
                        <a:rPr lang="en-US" sz="1050" b="1"/>
                        <a:t>sensory explorations </a:t>
                      </a:r>
                      <a:r>
                        <a:rPr lang="en-US" sz="1050"/>
                        <a:t>and the development of a </a:t>
                      </a:r>
                      <a:r>
                        <a:rPr lang="en-US" sz="1050" b="1"/>
                        <a:t>child’s strength, co-ordination and positional awareness </a:t>
                      </a:r>
                      <a:r>
                        <a:rPr lang="en-US" sz="1050"/>
                        <a:t>through tummy time, crawling and play movement with both objects and adults. By creating games and providing opportunities for play both indoors and outdoors, adults can support children to develop their </a:t>
                      </a:r>
                      <a:r>
                        <a:rPr lang="en-US" sz="1050" b="1"/>
                        <a:t>core strength, stability, balance, spatial awareness</a:t>
                      </a:r>
                      <a:r>
                        <a:rPr lang="en-US" sz="1050"/>
                        <a:t>, co-ordination and agility. Gross motor skills provide the foundation for developing healthy bodies and social and emotional well-being. </a:t>
                      </a:r>
                      <a:r>
                        <a:rPr lang="en-US" sz="1050" b="1"/>
                        <a:t>Fine motor control and precision helps with hand-eye co-ordination</a:t>
                      </a:r>
                      <a:r>
                        <a:rPr lang="en-US" sz="1050"/>
                        <a:t>, which is later linked to </a:t>
                      </a:r>
                      <a:r>
                        <a:rPr lang="en-US" sz="1050" b="1"/>
                        <a:t>early literacy</a:t>
                      </a:r>
                      <a:r>
                        <a:rPr lang="en-US" sz="1050"/>
                        <a:t>. Repeated and varied opportunities to explore and play with small world activities, puzzles, arts and crafts and the practice of using small tools, with feedback and support from adults, allow children to develop </a:t>
                      </a:r>
                      <a:r>
                        <a:rPr lang="en-US" sz="1050" b="1"/>
                        <a:t>proficiency, control and confidence.</a:t>
                      </a:r>
                      <a:endParaRPr lang="en-US" sz="105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2180622">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rtl="0" fontAlgn="base">
                        <a:buFont typeface="Arial"/>
                        <a:buChar char="•"/>
                      </a:pPr>
                      <a:r>
                        <a:rPr lang="en-GB" sz="1200" b="0" i="0">
                          <a:solidFill>
                            <a:srgbClr val="000000"/>
                          </a:solidFill>
                          <a:effectLst/>
                          <a:latin typeface="Calibri"/>
                        </a:rPr>
                        <a:t>Push, pull, and steer objects.</a:t>
                      </a:r>
                    </a:p>
                    <a:p>
                      <a:pPr marL="171450" indent="-171450" algn="ctr" rtl="0" fontAlgn="base">
                        <a:buFont typeface="Arial"/>
                        <a:buChar char="•"/>
                      </a:pPr>
                      <a:r>
                        <a:rPr lang="en-GB" sz="1200" b="0" i="0">
                          <a:solidFill>
                            <a:srgbClr val="000000"/>
                          </a:solidFill>
                          <a:effectLst/>
                          <a:latin typeface="Calibri"/>
                        </a:rPr>
                        <a:t>Jump safely with 2 feet. </a:t>
                      </a:r>
                    </a:p>
                    <a:p>
                      <a:pPr marL="171450" indent="-171450" algn="ctr" rtl="0" fontAlgn="base">
                        <a:buFont typeface="Arial"/>
                        <a:buChar char="•"/>
                      </a:pPr>
                      <a:r>
                        <a:rPr lang="en-GB" sz="1200" b="0" i="0">
                          <a:solidFill>
                            <a:srgbClr val="000000"/>
                          </a:solidFill>
                          <a:effectLst/>
                          <a:latin typeface="Calibri"/>
                        </a:rPr>
                        <a:t>Scoot on a trike with two feet together.</a:t>
                      </a:r>
                    </a:p>
                    <a:p>
                      <a:pPr marL="171450" indent="-171450" algn="ctr" rtl="0" fontAlgn="base">
                        <a:buFont typeface="Arial"/>
                        <a:buChar char="•"/>
                      </a:pPr>
                      <a:r>
                        <a:rPr lang="en-GB" sz="1200" b="0" i="0">
                          <a:solidFill>
                            <a:srgbClr val="000000"/>
                          </a:solidFill>
                          <a:effectLst/>
                          <a:latin typeface="Calibri"/>
                        </a:rPr>
                        <a:t> drink from an open cup.</a:t>
                      </a:r>
                    </a:p>
                    <a:p>
                      <a:pPr marL="171450" indent="-171450" algn="ctr" rtl="0" fontAlgn="base">
                        <a:buFont typeface="Arial"/>
                        <a:buChar char="•"/>
                      </a:pPr>
                      <a:r>
                        <a:rPr lang="en-GB" sz="1200" b="0" i="0">
                          <a:solidFill>
                            <a:srgbClr val="000000"/>
                          </a:solidFill>
                          <a:effectLst/>
                          <a:latin typeface="Calibri"/>
                        </a:rPr>
                        <a:t>Recognise what a toilet and potty are used for. </a:t>
                      </a:r>
                    </a:p>
                    <a:p>
                      <a:pPr marL="171450" indent="-171450" algn="ctr" rtl="0" fontAlgn="base">
                        <a:buFont typeface="Arial"/>
                        <a:buChar char="•"/>
                      </a:pPr>
                      <a:r>
                        <a:rPr lang="en-GB" sz="1200" b="0" i="0">
                          <a:solidFill>
                            <a:srgbClr val="000000"/>
                          </a:solidFill>
                          <a:effectLst/>
                          <a:latin typeface="Calibri"/>
                        </a:rPr>
                        <a:t>Learn to wipe your own nose. </a:t>
                      </a:r>
                    </a:p>
                    <a:p>
                      <a:pPr marL="171450" indent="-171450" algn="ctr" rtl="0" fontAlgn="base">
                        <a:buFont typeface="Arial"/>
                        <a:buChar char="•"/>
                      </a:pPr>
                      <a:r>
                        <a:rPr lang="en-GB" sz="1200" b="0" i="0">
                          <a:solidFill>
                            <a:srgbClr val="000000"/>
                          </a:solidFill>
                          <a:effectLst/>
                          <a:latin typeface="Calibri"/>
                        </a:rPr>
                        <a:t>Eat food safely. </a:t>
                      </a:r>
                    </a:p>
                    <a:p>
                      <a:pPr marL="0" indent="0" algn="ctr" rtl="0" fontAlgn="base">
                        <a:buFont typeface="Arial"/>
                        <a:buNone/>
                      </a:pPr>
                      <a:endParaRPr lang="en-GB" sz="1200" b="0" i="0">
                        <a:solidFill>
                          <a:srgbClr val="000000"/>
                        </a:solidFill>
                        <a:effectLst/>
                        <a:latin typeface="Calibri"/>
                      </a:endParaRPr>
                    </a:p>
                    <a:p>
                      <a:pPr marL="171450" indent="-171450" algn="ctr" rtl="0" fontAlgn="base">
                        <a:buFont typeface="Arial"/>
                        <a:buChar char="•"/>
                      </a:pPr>
                      <a:endParaRPr lang="en-GB" sz="1200" b="0" i="0">
                        <a:solidFill>
                          <a:srgbClr val="000000"/>
                        </a:solidFill>
                        <a:effectLst/>
                        <a:latin typeface="Calibri"/>
                      </a:endParaRPr>
                    </a:p>
                    <a:p>
                      <a:pPr marL="171450" lvl="0" indent="-171450" algn="ctr">
                        <a:buFont typeface="Arial"/>
                        <a:buChar char="•"/>
                      </a:pPr>
                      <a:endParaRPr lang="en-GB" sz="1200" b="0" i="0">
                        <a:solidFill>
                          <a:srgbClr val="000000"/>
                        </a:solidFill>
                        <a:effectLst/>
                        <a:latin typeface="Calibri"/>
                      </a:endParaRPr>
                    </a:p>
                    <a:p>
                      <a:pPr lvl="0" algn="ctr">
                        <a:buNone/>
                      </a:pPr>
                      <a:endParaRPr lang="en-GB" sz="1200" b="0" i="0">
                        <a:solidFill>
                          <a:srgbClr val="000000"/>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200" b="0" i="0" u="none" strike="noStrike" noProof="0">
                          <a:solidFill>
                            <a:srgbClr val="000000"/>
                          </a:solidFill>
                          <a:effectLst/>
                          <a:latin typeface="Calibri"/>
                        </a:rPr>
                        <a:t>Pull and push their selves up on and off equipment.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Stop, start, and turn while walking without falling over.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Develop shoulder gridle by pulling my own weight.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Lick a large ball.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Learn to use the potty or toilet.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Wash hands independently.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Develop self-care skills – changing my clothes.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E6E5FB"/>
                    </a:solidFill>
                  </a:tcPr>
                </a:tc>
                <a:tc>
                  <a:txBody>
                    <a:bodyPr/>
                    <a:lstStyle/>
                    <a:p>
                      <a:pPr marL="171450" lvl="0" indent="-171450" algn="ctr">
                        <a:buFont typeface="Arial" panose="020B0604020202020204" pitchFamily="34" charset="0"/>
                        <a:buChar char="•"/>
                      </a:pPr>
                      <a:r>
                        <a:rPr lang="en-GB" sz="1200" b="0" i="0" u="none" strike="noStrike" noProof="0">
                          <a:solidFill>
                            <a:srgbClr val="000000"/>
                          </a:solidFill>
                          <a:effectLst/>
                          <a:latin typeface="Calibri"/>
                        </a:rPr>
                        <a:t>Balance on one leg.</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Stand on tiptoes.</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Pedal a trike.</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Catch and kick a ball.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Pull body weight up to climb.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Change direction without falling over.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Assist with dressing and undressing.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Eat a variety of foods.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Use the toilet or potty.</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Recognise when my body needs rest.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Pull a zip up and down. </a:t>
                      </a:r>
                    </a:p>
                    <a:p>
                      <a:pPr marL="171450" lvl="0" indent="-171450" algn="ctr">
                        <a:buFont typeface="Arial" panose="020B0604020202020204" pitchFamily="34" charset="0"/>
                        <a:buChar char="•"/>
                      </a:pPr>
                      <a:r>
                        <a:rPr lang="en-GB" sz="1200" b="0" i="0" u="none" strike="noStrike" noProof="0">
                          <a:solidFill>
                            <a:srgbClr val="000000"/>
                          </a:solidFill>
                          <a:effectLst/>
                          <a:latin typeface="Calibri"/>
                        </a:rPr>
                        <a:t>Open and close large buttons.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663662612"/>
                  </a:ext>
                </a:extLst>
              </a:tr>
              <a:tr h="2930641">
                <a:tc>
                  <a:txBody>
                    <a:bodyPr/>
                    <a:lstStyle/>
                    <a:p>
                      <a:pPr marL="0" lvl="0" indent="0" algn="ctr" defTabSz="914400">
                        <a:lnSpc>
                          <a:spcPct val="100000"/>
                        </a:lnSpc>
                        <a:spcBef>
                          <a:spcPts val="0"/>
                        </a:spcBef>
                        <a:spcAft>
                          <a:spcPts val="0"/>
                        </a:spcAft>
                        <a:buNone/>
                        <a:tabLst/>
                        <a:defRPr/>
                      </a:pPr>
                      <a:endParaRPr kumimoji="0" lang="en-US" sz="600" b="0" i="0" u="none" strike="noStrike" kern="1200" cap="none" spc="0" normalizeH="0" baseline="0" noProof="0">
                        <a:ln>
                          <a:noFill/>
                        </a:ln>
                        <a:solidFill>
                          <a:prstClr val="black"/>
                        </a:solidFill>
                        <a:effectLst/>
                        <a:uLnTx/>
                        <a:uFillTx/>
                        <a:latin typeface="+mn-lt"/>
                        <a:ea typeface="+mn-ea"/>
                        <a:cs typeface="+mn-cs"/>
                      </a:endParaRPr>
                    </a:p>
                    <a:p>
                      <a:pPr marL="0" lvl="0" indent="0" algn="ctr">
                        <a:lnSpc>
                          <a:spcPct val="100000"/>
                        </a:lnSpc>
                        <a:spcBef>
                          <a:spcPts val="0"/>
                        </a:spcBef>
                        <a:spcAft>
                          <a:spcPts val="0"/>
                        </a:spcAft>
                        <a:buNone/>
                      </a:pPr>
                      <a:endParaRPr lang="en-US" sz="600" b="0" i="0" u="none" strike="noStrike" kern="1200" cap="none" spc="0" normalizeH="0" baseline="0" noProof="0">
                        <a:ln>
                          <a:noFill/>
                        </a:ln>
                        <a:solidFill>
                          <a:prstClr val="black"/>
                        </a:solidFill>
                        <a:effectLst/>
                        <a:uLnTx/>
                        <a:uFillTx/>
                        <a:latin typeface="+mn-lt"/>
                        <a:ea typeface="+mn-ea"/>
                        <a:cs typeface="+mn-cs"/>
                      </a:endParaRPr>
                    </a:p>
                    <a:p>
                      <a:pPr marL="0" lvl="0" indent="0" algn="ctr">
                        <a:lnSpc>
                          <a:spcPct val="100000"/>
                        </a:lnSpc>
                        <a:spcBef>
                          <a:spcPts val="0"/>
                        </a:spcBef>
                        <a:spcAft>
                          <a:spcPts val="0"/>
                        </a:spcAft>
                        <a:buNone/>
                      </a:pPr>
                      <a:r>
                        <a:rPr lang="en-US" sz="2000" b="0" i="0" u="none" strike="noStrike" kern="1200" cap="none" spc="0" normalizeH="0" baseline="0" noProof="0">
                          <a:ln>
                            <a:noFill/>
                          </a:ln>
                          <a:solidFill>
                            <a:srgbClr val="000000"/>
                          </a:solidFill>
                          <a:effectLst/>
                          <a:uLnTx/>
                          <a:uFillTx/>
                          <a:latin typeface="Amatic SC"/>
                        </a:rPr>
                        <a:t>3-Year-olds</a:t>
                      </a:r>
                      <a:endParaRPr lang="en-US"/>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pPr marL="171450" lvl="0" indent="-171450" algn="ctr">
                        <a:buFont typeface="Arial"/>
                        <a:buChar char="•"/>
                      </a:pPr>
                      <a:r>
                        <a:rPr lang="en-GB" sz="1200" b="0" i="0">
                          <a:solidFill>
                            <a:srgbClr val="000000"/>
                          </a:solidFill>
                          <a:effectLst/>
                          <a:latin typeface="Calibri"/>
                        </a:rPr>
                        <a:t>Steer around corners when pedalling.</a:t>
                      </a:r>
                    </a:p>
                    <a:p>
                      <a:pPr marL="171450" lvl="0" indent="-171450" algn="ctr">
                        <a:buFont typeface="Arial"/>
                        <a:buChar char="•"/>
                      </a:pPr>
                      <a:r>
                        <a:rPr lang="en-GB" sz="1200" b="0" i="0">
                          <a:solidFill>
                            <a:srgbClr val="000000"/>
                          </a:solidFill>
                          <a:effectLst/>
                          <a:latin typeface="Calibri"/>
                        </a:rPr>
                        <a:t>Climb up and down stairs safely.</a:t>
                      </a:r>
                    </a:p>
                    <a:p>
                      <a:pPr marL="171450" lvl="0" indent="-171450" algn="ctr">
                        <a:buFont typeface="Arial"/>
                        <a:buChar char="•"/>
                      </a:pPr>
                      <a:r>
                        <a:rPr lang="en-GB" sz="1200" b="0" i="0">
                          <a:solidFill>
                            <a:srgbClr val="000000"/>
                          </a:solidFill>
                          <a:effectLst/>
                          <a:latin typeface="Calibri"/>
                        </a:rPr>
                        <a:t>Catch a ball.</a:t>
                      </a:r>
                    </a:p>
                    <a:p>
                      <a:pPr marL="171450" lvl="0" indent="-171450" algn="ctr">
                        <a:buFont typeface="Arial"/>
                        <a:buChar char="•"/>
                      </a:pPr>
                      <a:r>
                        <a:rPr lang="en-GB" sz="1200" b="0" i="0">
                          <a:solidFill>
                            <a:srgbClr val="000000"/>
                          </a:solidFill>
                          <a:effectLst/>
                          <a:latin typeface="Calibri"/>
                        </a:rPr>
                        <a:t>Kick a ball.</a:t>
                      </a:r>
                    </a:p>
                    <a:p>
                      <a:pPr marL="171450" lvl="0" indent="-171450" algn="ctr">
                        <a:buFont typeface="Arial"/>
                        <a:buChar char="•"/>
                      </a:pPr>
                      <a:r>
                        <a:rPr lang="en-GB" sz="1200" b="0" i="0">
                          <a:solidFill>
                            <a:srgbClr val="000000"/>
                          </a:solidFill>
                          <a:effectLst/>
                          <a:latin typeface="Calibri"/>
                        </a:rPr>
                        <a:t>Climb a ladder. </a:t>
                      </a:r>
                    </a:p>
                    <a:p>
                      <a:pPr marL="171450" lvl="0" indent="-171450" algn="ctr">
                        <a:buFont typeface="Arial"/>
                        <a:buChar char="•"/>
                      </a:pPr>
                      <a:r>
                        <a:rPr lang="en-GB" sz="1200" b="0" i="0">
                          <a:solidFill>
                            <a:srgbClr val="000000"/>
                          </a:solidFill>
                          <a:effectLst/>
                          <a:latin typeface="Calibri"/>
                        </a:rPr>
                        <a:t>Follow directions.</a:t>
                      </a:r>
                    </a:p>
                    <a:p>
                      <a:pPr marL="171450" lvl="0" indent="-171450" algn="ctr">
                        <a:buFont typeface="Arial"/>
                        <a:buChar char="•"/>
                      </a:pPr>
                      <a:r>
                        <a:rPr lang="en-GB" sz="1200" b="0" i="0">
                          <a:solidFill>
                            <a:srgbClr val="000000"/>
                          </a:solidFill>
                          <a:effectLst/>
                          <a:latin typeface="Calibri"/>
                        </a:rPr>
                        <a:t>Pour a drink without spilling.</a:t>
                      </a:r>
                    </a:p>
                    <a:p>
                      <a:pPr marL="171450" lvl="0" indent="-171450" algn="ctr">
                        <a:buFont typeface="Arial"/>
                        <a:buChar char="•"/>
                      </a:pPr>
                      <a:r>
                        <a:rPr lang="en-GB" sz="1200" b="0" i="0">
                          <a:solidFill>
                            <a:srgbClr val="000000"/>
                          </a:solidFill>
                          <a:effectLst/>
                          <a:latin typeface="Calibri"/>
                        </a:rPr>
                        <a:t>Put their own coat on.</a:t>
                      </a:r>
                    </a:p>
                    <a:p>
                      <a:pPr marL="171450" lvl="0" indent="-171450" algn="ctr">
                        <a:buFont typeface="Arial"/>
                        <a:buChar char="•"/>
                      </a:pPr>
                      <a:r>
                        <a:rPr lang="en-GB" sz="1200" b="0" i="0">
                          <a:solidFill>
                            <a:srgbClr val="000000"/>
                          </a:solidFill>
                          <a:effectLst/>
                          <a:latin typeface="Calibri"/>
                        </a:rPr>
                        <a:t>Use the toilet independently. </a:t>
                      </a:r>
                    </a:p>
                    <a:p>
                      <a:pPr marL="171450" lvl="0" indent="-171450" algn="ctr">
                        <a:buFont typeface="Arial"/>
                        <a:buChar char="•"/>
                      </a:pPr>
                      <a:r>
                        <a:rPr lang="en-GB" sz="1200" b="0" i="0">
                          <a:solidFill>
                            <a:srgbClr val="000000"/>
                          </a:solidFill>
                          <a:effectLst/>
                          <a:latin typeface="Calibri"/>
                        </a:rPr>
                        <a:t>Thread fine beads.</a:t>
                      </a:r>
                    </a:p>
                    <a:p>
                      <a:pPr marL="171450" lvl="0" indent="-171450" algn="ctr">
                        <a:buFont typeface="Arial"/>
                        <a:buChar char="•"/>
                      </a:pPr>
                      <a:r>
                        <a:rPr lang="en-GB" sz="1200" b="0" i="0">
                          <a:solidFill>
                            <a:srgbClr val="000000"/>
                          </a:solidFill>
                          <a:effectLst/>
                          <a:latin typeface="Calibri"/>
                        </a:rPr>
                        <a:t>Roll a ball of playdough.</a:t>
                      </a:r>
                    </a:p>
                    <a:p>
                      <a:pPr marL="171450" lvl="0" indent="-171450" algn="ctr">
                        <a:buFont typeface="Arial"/>
                        <a:buChar char="•"/>
                      </a:pPr>
                      <a:r>
                        <a:rPr lang="en-GB" sz="1200" b="0" i="0">
                          <a:solidFill>
                            <a:srgbClr val="000000"/>
                          </a:solidFill>
                          <a:effectLst/>
                          <a:latin typeface="Calibri"/>
                        </a:rPr>
                        <a:t>Siip paper holding scissors with one hand.</a:t>
                      </a:r>
                    </a:p>
                    <a:p>
                      <a:pPr marL="171450" lvl="0" indent="-171450" algn="ctr">
                        <a:buFont typeface="Arial"/>
                        <a:buChar char="•"/>
                      </a:pPr>
                      <a:r>
                        <a:rPr lang="en-GB" sz="1200" b="0" i="0">
                          <a:solidFill>
                            <a:srgbClr val="000000"/>
                          </a:solidFill>
                          <a:effectLst/>
                          <a:latin typeface="Calibri"/>
                        </a:rPr>
                        <a:t>Form a defined circle on a textured surface.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buFont typeface="Arial"/>
                        <a:buChar char="•"/>
                      </a:pPr>
                      <a:r>
                        <a:rPr lang="en-GB" sz="1200" b="0" i="0" u="none" strike="noStrike" noProof="0">
                          <a:solidFill>
                            <a:srgbClr val="000000"/>
                          </a:solidFill>
                          <a:effectLst/>
                          <a:latin typeface="Calibri"/>
                        </a:rPr>
                        <a:t>Balance on a line and on my preferred leg.</a:t>
                      </a:r>
                    </a:p>
                    <a:p>
                      <a:pPr marL="171450" lvl="0" indent="-171450" algn="ctr">
                        <a:buFont typeface="Arial"/>
                        <a:buChar char="•"/>
                      </a:pPr>
                      <a:r>
                        <a:rPr lang="en-GB" sz="1200" b="0" i="0" u="none" strike="noStrike" noProof="0">
                          <a:solidFill>
                            <a:srgbClr val="000000"/>
                          </a:solidFill>
                          <a:effectLst/>
                          <a:latin typeface="Calibri"/>
                        </a:rPr>
                        <a:t>Make a bridge shape with my body.</a:t>
                      </a:r>
                    </a:p>
                    <a:p>
                      <a:pPr marL="171450" lvl="0" indent="-171450" algn="ctr">
                        <a:buFont typeface="Arial"/>
                        <a:buChar char="•"/>
                      </a:pPr>
                      <a:r>
                        <a:rPr lang="en-GB" sz="1200" b="0" i="0" u="none" strike="noStrike" noProof="0">
                          <a:solidFill>
                            <a:srgbClr val="000000"/>
                          </a:solidFill>
                          <a:effectLst/>
                          <a:latin typeface="Calibri"/>
                        </a:rPr>
                        <a:t>Jump and bend knees to land.</a:t>
                      </a:r>
                    </a:p>
                    <a:p>
                      <a:pPr marL="171450" lvl="0" indent="-171450" algn="ctr">
                        <a:buFont typeface="Arial"/>
                        <a:buChar char="•"/>
                      </a:pPr>
                      <a:r>
                        <a:rPr lang="en-GB" sz="1200" b="0" i="0" u="none" strike="noStrike" noProof="0">
                          <a:solidFill>
                            <a:srgbClr val="000000"/>
                          </a:solidFill>
                          <a:effectLst/>
                          <a:latin typeface="Calibri"/>
                        </a:rPr>
                        <a:t>Put socks and shoes on.</a:t>
                      </a:r>
                    </a:p>
                    <a:p>
                      <a:pPr marL="171450" lvl="0" indent="-171450" algn="ctr">
                        <a:buFont typeface="Arial"/>
                        <a:buChar char="•"/>
                      </a:pPr>
                      <a:r>
                        <a:rPr lang="en-GB" sz="1200" b="0" i="0" u="none" strike="noStrike" noProof="0">
                          <a:solidFill>
                            <a:srgbClr val="000000"/>
                          </a:solidFill>
                          <a:effectLst/>
                          <a:latin typeface="Calibri"/>
                        </a:rPr>
                        <a:t>Use a knife and fork.</a:t>
                      </a:r>
                    </a:p>
                    <a:p>
                      <a:pPr marL="171450" lvl="0" indent="-171450" algn="ctr">
                        <a:buFont typeface="Arial"/>
                        <a:buChar char="•"/>
                      </a:pPr>
                      <a:r>
                        <a:rPr lang="en-GB" sz="1200" b="0" i="0" u="none" strike="noStrike" noProof="0">
                          <a:solidFill>
                            <a:srgbClr val="000000"/>
                          </a:solidFill>
                          <a:effectLst/>
                          <a:latin typeface="Calibri"/>
                        </a:rPr>
                        <a:t>Hold a pencil and make marks.</a:t>
                      </a:r>
                    </a:p>
                    <a:p>
                      <a:pPr marL="171450" lvl="0" indent="-171450" algn="ctr">
                        <a:buFont typeface="Arial"/>
                        <a:buChar char="•"/>
                      </a:pPr>
                      <a:r>
                        <a:rPr lang="en-GB" sz="1200" b="0" i="0" u="none" strike="noStrike" noProof="0">
                          <a:solidFill>
                            <a:srgbClr val="000000"/>
                          </a:solidFill>
                          <a:effectLst/>
                          <a:latin typeface="Calibri"/>
                        </a:rPr>
                        <a:t>Hit a golf tee with a hammer.</a:t>
                      </a:r>
                    </a:p>
                    <a:p>
                      <a:pPr marL="171450" lvl="0" indent="-171450" algn="ctr">
                        <a:buFont typeface="Arial"/>
                        <a:buChar char="•"/>
                      </a:pPr>
                      <a:r>
                        <a:rPr lang="en-GB" sz="1200" b="0" i="0" u="none" strike="noStrike" noProof="0">
                          <a:solidFill>
                            <a:srgbClr val="000000"/>
                          </a:solidFill>
                          <a:effectLst/>
                          <a:latin typeface="Calibri"/>
                        </a:rPr>
                        <a:t>Form a cross shape.</a:t>
                      </a:r>
                    </a:p>
                    <a:p>
                      <a:pPr marL="171450" lvl="0" indent="-171450" algn="ctr">
                        <a:buFont typeface="Arial"/>
                        <a:buChar char="•"/>
                      </a:pPr>
                      <a:r>
                        <a:rPr lang="en-GB" sz="1200" b="0" i="0" u="none" strike="noStrike" noProof="0">
                          <a:solidFill>
                            <a:srgbClr val="000000"/>
                          </a:solidFill>
                          <a:effectLst/>
                          <a:latin typeface="Calibri"/>
                        </a:rPr>
                        <a:t>Connect and fasten a zip.</a:t>
                      </a:r>
                    </a:p>
                    <a:p>
                      <a:pPr marL="171450" lvl="0" indent="-171450" algn="ctr">
                        <a:buFont typeface="Arial"/>
                        <a:buChar char="•"/>
                      </a:pPr>
                      <a:r>
                        <a:rPr lang="en-GB" sz="1200" b="0" i="0" u="none" strike="noStrike" noProof="0">
                          <a:solidFill>
                            <a:srgbClr val="000000"/>
                          </a:solidFill>
                          <a:effectLst/>
                          <a:latin typeface="Calibri"/>
                        </a:rPr>
                        <a:t>Open and close packets and boxes.</a:t>
                      </a:r>
                    </a:p>
                    <a:p>
                      <a:pPr marL="171450" lvl="0" indent="-171450" algn="ctr">
                        <a:buFont typeface="Arial"/>
                        <a:buChar char="•"/>
                      </a:pPr>
                      <a:r>
                        <a:rPr lang="en-GB" sz="1200" b="0" i="0" u="none" strike="noStrike" noProof="0">
                          <a:solidFill>
                            <a:srgbClr val="000000"/>
                          </a:solidFill>
                          <a:effectLst/>
                          <a:latin typeface="Calibri"/>
                        </a:rPr>
                        <a:t>Snip using the correct hand and the spare hand to hold the paper.</a:t>
                      </a:r>
                    </a:p>
                    <a:p>
                      <a:pPr marL="171450" lvl="0" indent="-171450" algn="ctr">
                        <a:buFont typeface="Arial"/>
                        <a:buChar char="•"/>
                      </a:pPr>
                      <a:r>
                        <a:rPr lang="en-GB" sz="1200" b="0" i="0" u="none" strike="noStrike" noProof="0">
                          <a:solidFill>
                            <a:srgbClr val="000000"/>
                          </a:solidFill>
                          <a:effectLst/>
                          <a:latin typeface="Calibri"/>
                        </a:rPr>
                        <a:t>Form some recognisable letters using a variety of tools. </a:t>
                      </a:r>
                    </a:p>
                    <a:p>
                      <a:pPr marL="171450" lvl="0" indent="-171450" algn="ctr">
                        <a:buFont typeface="Arial"/>
                        <a:buChar char="•"/>
                      </a:pPr>
                      <a:endParaRPr lang="en-GB" sz="1200" b="0" i="0" u="none" strike="noStrike" noProof="0">
                        <a:solidFill>
                          <a:srgbClr val="000000"/>
                        </a:solidFill>
                        <a:effectLst/>
                        <a:latin typeface="Calibri"/>
                      </a:endParaRPr>
                    </a:p>
                  </a:txBody>
                  <a:tcPr>
                    <a:lnL w="12700">
                      <a:solidFill>
                        <a:schemeClr val="tx1"/>
                      </a:solidFill>
                    </a:lnL>
                    <a:lnR w="12700">
                      <a:solidFill>
                        <a:schemeClr val="tx1"/>
                      </a:solidFill>
                    </a:lnR>
                    <a:lnB w="12700">
                      <a:solidFill>
                        <a:schemeClr val="tx1"/>
                      </a:solidFill>
                    </a:lnB>
                    <a:solidFill>
                      <a:srgbClr val="E6E5FB"/>
                    </a:solidFill>
                  </a:tcPr>
                </a:tc>
                <a:tc>
                  <a:txBody>
                    <a:bodyPr/>
                    <a:lstStyle/>
                    <a:p>
                      <a:pPr marL="171450" lvl="0" indent="-171450" algn="ctr">
                        <a:buFont typeface="Arial"/>
                        <a:buChar char="•"/>
                      </a:pPr>
                      <a:r>
                        <a:rPr lang="en-GB" sz="1200" b="0" i="0">
                          <a:solidFill>
                            <a:srgbClr val="000000"/>
                          </a:solidFill>
                          <a:effectLst/>
                          <a:latin typeface="Calibri"/>
                        </a:rPr>
                        <a:t>Balance on a narrow beam.</a:t>
                      </a:r>
                    </a:p>
                    <a:p>
                      <a:pPr marL="171450" lvl="0" indent="-171450" algn="ctr">
                        <a:buFont typeface="Arial"/>
                        <a:buChar char="•"/>
                      </a:pPr>
                      <a:r>
                        <a:rPr lang="en-GB" sz="1200" b="0" i="0">
                          <a:solidFill>
                            <a:srgbClr val="000000"/>
                          </a:solidFill>
                          <a:effectLst/>
                          <a:latin typeface="Calibri"/>
                        </a:rPr>
                        <a:t>Jump from a height and land safely.</a:t>
                      </a:r>
                    </a:p>
                    <a:p>
                      <a:pPr marL="171450" lvl="0" indent="-171450" algn="ctr">
                        <a:buFont typeface="Arial"/>
                        <a:buChar char="•"/>
                      </a:pPr>
                      <a:r>
                        <a:rPr lang="en-GB" sz="1200" b="0" i="0">
                          <a:solidFill>
                            <a:srgbClr val="000000"/>
                          </a:solidFill>
                          <a:effectLst/>
                          <a:latin typeface="Calibri"/>
                        </a:rPr>
                        <a:t>Run and negotiate space successfully without collision. </a:t>
                      </a:r>
                    </a:p>
                    <a:p>
                      <a:pPr marL="171450" lvl="0" indent="-171450" algn="ctr">
                        <a:buFont typeface="Arial"/>
                        <a:buChar char="•"/>
                      </a:pPr>
                      <a:r>
                        <a:rPr lang="en-GB" sz="1200" b="0" i="0">
                          <a:solidFill>
                            <a:srgbClr val="000000"/>
                          </a:solidFill>
                          <a:effectLst/>
                          <a:latin typeface="Calibri"/>
                        </a:rPr>
                        <a:t>Follow instructions which direct me left and right. </a:t>
                      </a:r>
                    </a:p>
                    <a:p>
                      <a:pPr marL="171450" lvl="0" indent="-171450" algn="ctr">
                        <a:buFont typeface="Arial"/>
                        <a:buChar char="•"/>
                      </a:pPr>
                      <a:r>
                        <a:rPr lang="en-GB" sz="1200" b="0" i="0">
                          <a:solidFill>
                            <a:srgbClr val="000000"/>
                          </a:solidFill>
                          <a:effectLst/>
                          <a:latin typeface="Calibri"/>
                        </a:rPr>
                        <a:t>Know healthy and unhealthy foods.</a:t>
                      </a:r>
                    </a:p>
                    <a:p>
                      <a:pPr marL="171450" lvl="0" indent="-171450" algn="ctr">
                        <a:buFont typeface="Arial"/>
                        <a:buChar char="•"/>
                      </a:pPr>
                      <a:r>
                        <a:rPr lang="en-GB" sz="1200" b="0" i="0">
                          <a:solidFill>
                            <a:srgbClr val="000000"/>
                          </a:solidFill>
                          <a:effectLst/>
                          <a:latin typeface="Calibri"/>
                        </a:rPr>
                        <a:t>Know why it is important to brush my teeth. </a:t>
                      </a:r>
                    </a:p>
                    <a:p>
                      <a:pPr marL="171450" lvl="0" indent="-171450" algn="ctr">
                        <a:buFont typeface="Arial"/>
                        <a:buChar char="•"/>
                      </a:pPr>
                      <a:r>
                        <a:rPr lang="en-GB" sz="1200" b="0" i="0">
                          <a:solidFill>
                            <a:srgbClr val="000000"/>
                          </a:solidFill>
                          <a:effectLst/>
                          <a:latin typeface="Calibri"/>
                        </a:rPr>
                        <a:t>Grasp and use a tool using the tripod grip. </a:t>
                      </a:r>
                    </a:p>
                    <a:p>
                      <a:pPr marL="171450" lvl="0" indent="-171450" algn="ctr">
                        <a:buFont typeface="Arial"/>
                        <a:buChar char="•"/>
                      </a:pPr>
                      <a:r>
                        <a:rPr lang="en-GB" sz="1200" b="0" i="0">
                          <a:solidFill>
                            <a:srgbClr val="000000"/>
                          </a:solidFill>
                          <a:effectLst/>
                          <a:latin typeface="Calibri"/>
                        </a:rPr>
                        <a:t>Form a square.</a:t>
                      </a:r>
                    </a:p>
                    <a:p>
                      <a:pPr marL="171450" lvl="0" indent="-171450" algn="ctr">
                        <a:buFont typeface="Arial"/>
                        <a:buChar char="•"/>
                      </a:pPr>
                      <a:r>
                        <a:rPr lang="en-GB" sz="1200" b="0" i="0">
                          <a:solidFill>
                            <a:srgbClr val="000000"/>
                          </a:solidFill>
                          <a:effectLst/>
                          <a:latin typeface="Calibri"/>
                        </a:rPr>
                        <a:t>Fasten small buttons.</a:t>
                      </a:r>
                    </a:p>
                    <a:p>
                      <a:pPr marL="171450" lvl="0" indent="-171450" algn="ctr">
                        <a:buFont typeface="Arial"/>
                        <a:buChar char="•"/>
                      </a:pPr>
                      <a:r>
                        <a:rPr lang="en-GB" sz="1200" b="0" i="0">
                          <a:solidFill>
                            <a:srgbClr val="000000"/>
                          </a:solidFill>
                          <a:effectLst/>
                          <a:latin typeface="Calibri"/>
                        </a:rPr>
                        <a:t>Use a tape dispenser.</a:t>
                      </a:r>
                    </a:p>
                    <a:p>
                      <a:pPr marL="171450" lvl="0" indent="-171450" algn="ctr">
                        <a:buFont typeface="Arial"/>
                        <a:buChar char="•"/>
                      </a:pPr>
                      <a:r>
                        <a:rPr lang="en-GB" sz="1200" b="0" i="0">
                          <a:solidFill>
                            <a:srgbClr val="000000"/>
                          </a:solidFill>
                          <a:effectLst/>
                          <a:latin typeface="Calibri"/>
                        </a:rPr>
                        <a:t>Snip a 10cm line. </a:t>
                      </a:r>
                    </a:p>
                    <a:p>
                      <a:pPr marL="171450" lvl="0" indent="-171450" algn="ctr">
                        <a:buFont typeface="Arial"/>
                        <a:buChar char="•"/>
                      </a:pPr>
                      <a:r>
                        <a:rPr lang="en-GB" sz="1200" b="0" i="0">
                          <a:solidFill>
                            <a:srgbClr val="000000"/>
                          </a:solidFill>
                          <a:effectLst/>
                          <a:latin typeface="Calibri"/>
                        </a:rPr>
                        <a:t>Hold scissors correctly.</a:t>
                      </a:r>
                    </a:p>
                    <a:p>
                      <a:pPr marL="171450" lvl="0" indent="-171450" algn="ctr">
                        <a:buFont typeface="Arial"/>
                        <a:buChar char="•"/>
                      </a:pPr>
                      <a:r>
                        <a:rPr lang="en-GB" sz="1200" b="0" i="0">
                          <a:solidFill>
                            <a:srgbClr val="000000"/>
                          </a:solidFill>
                          <a:effectLst/>
                          <a:latin typeface="Calibri"/>
                        </a:rPr>
                        <a:t>Copy a circle, cross and a sqaure.</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extLst>
                  <a:ext uri="{0D108BD9-81ED-4DB2-BD59-A6C34878D82A}">
                    <a16:rowId xmlns:a16="http://schemas.microsoft.com/office/drawing/2014/main" val="3298695426"/>
                  </a:ext>
                </a:extLst>
              </a:tr>
            </a:tbl>
          </a:graphicData>
        </a:graphic>
      </p:graphicFrame>
    </p:spTree>
    <p:extLst>
      <p:ext uri="{BB962C8B-B14F-4D97-AF65-F5344CB8AC3E}">
        <p14:creationId xmlns:p14="http://schemas.microsoft.com/office/powerpoint/2010/main" val="540966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541577850"/>
              </p:ext>
            </p:extLst>
          </p:nvPr>
        </p:nvGraphicFramePr>
        <p:xfrm>
          <a:off x="345293" y="25926"/>
          <a:ext cx="11501413" cy="6720954"/>
        </p:xfrm>
        <a:graphic>
          <a:graphicData uri="http://schemas.openxmlformats.org/drawingml/2006/table">
            <a:tbl>
              <a:tblPr firstRow="1" bandRow="1">
                <a:tableStyleId>{5C22544A-7EE6-4342-B048-85BDC9FD1C3A}</a:tableStyleId>
              </a:tblPr>
              <a:tblGrid>
                <a:gridCol w="1444636">
                  <a:extLst>
                    <a:ext uri="{9D8B030D-6E8A-4147-A177-3AD203B41FA5}">
                      <a16:colId xmlns:a16="http://schemas.microsoft.com/office/drawing/2014/main" val="385991600"/>
                    </a:ext>
                  </a:extLst>
                </a:gridCol>
                <a:gridCol w="2889273">
                  <a:extLst>
                    <a:ext uri="{9D8B030D-6E8A-4147-A177-3AD203B41FA5}">
                      <a16:colId xmlns:a16="http://schemas.microsoft.com/office/drawing/2014/main" val="2865123548"/>
                    </a:ext>
                  </a:extLst>
                </a:gridCol>
                <a:gridCol w="3826919">
                  <a:extLst>
                    <a:ext uri="{9D8B030D-6E8A-4147-A177-3AD203B41FA5}">
                      <a16:colId xmlns:a16="http://schemas.microsoft.com/office/drawing/2014/main" val="1315738151"/>
                    </a:ext>
                  </a:extLst>
                </a:gridCol>
                <a:gridCol w="3340585">
                  <a:extLst>
                    <a:ext uri="{9D8B030D-6E8A-4147-A177-3AD203B41FA5}">
                      <a16:colId xmlns:a16="http://schemas.microsoft.com/office/drawing/2014/main" val="2335150482"/>
                    </a:ext>
                  </a:extLst>
                </a:gridCol>
              </a:tblGrid>
              <a:tr h="58691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Starting 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Mid-point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End point </a:t>
                      </a:r>
                      <a:endParaRPr lang="en-GB" sz="2400">
                        <a:solidFill>
                          <a:schemeClr val="bg1">
                            <a:lumMod val="50000"/>
                          </a:schemeClr>
                        </a:solidFill>
                        <a:latin typeface="Amatic SC"/>
                        <a:cs typeface="Amatic SC"/>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13903">
                <a:tc>
                  <a:txBody>
                    <a:bodyPr/>
                    <a:lstStyle/>
                    <a:p>
                      <a:pPr algn="ctr"/>
                      <a:r>
                        <a:rPr lang="en-US" sz="3600" b="0">
                          <a:latin typeface="Amatic SC"/>
                          <a:cs typeface="Amatic SC"/>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ctr"/>
                      <a:r>
                        <a:rPr lang="en-US" sz="800"/>
                        <a:t>It is crucial for children to develop </a:t>
                      </a:r>
                      <a:r>
                        <a:rPr lang="en-US" sz="800" b="1"/>
                        <a:t>a life-long love of reading</a:t>
                      </a:r>
                      <a:r>
                        <a:rPr lang="en-US" sz="800"/>
                        <a:t>. Reading consists of two dimensions: </a:t>
                      </a:r>
                      <a:r>
                        <a:rPr lang="en-US" sz="800" b="1"/>
                        <a:t>language comprehension and word reading</a:t>
                      </a:r>
                      <a:r>
                        <a:rPr lang="en-US" sz="800"/>
                        <a:t>. Language comprehension (necessary for both reading and writing) starts from birth. It only develops when adults talk with children about the world around them and the books (stories and non-fiction) they read with them, and </a:t>
                      </a:r>
                      <a:r>
                        <a:rPr lang="en-US" sz="800" b="1"/>
                        <a:t>enjoy rhymes, poems and songs together</a:t>
                      </a:r>
                      <a:r>
                        <a:rPr lang="en-US" sz="800"/>
                        <a:t>. Skilled word reading, taught later, involves both the speedy working out of the pronunciation of unfamiliar printed words (</a:t>
                      </a:r>
                      <a:r>
                        <a:rPr lang="en-US" sz="800" b="1"/>
                        <a:t>decoding)</a:t>
                      </a:r>
                      <a:r>
                        <a:rPr lang="en-US" sz="800"/>
                        <a:t> and the </a:t>
                      </a:r>
                      <a:r>
                        <a:rPr lang="en-US" sz="800" b="1"/>
                        <a:t>speedy recognition of familiar printed words. </a:t>
                      </a:r>
                      <a:r>
                        <a:rPr lang="en-US" sz="800"/>
                        <a:t>Writing involves</a:t>
                      </a:r>
                      <a:r>
                        <a:rPr lang="en-US" sz="800" b="1"/>
                        <a:t> transcription </a:t>
                      </a:r>
                      <a:r>
                        <a:rPr lang="en-US" sz="800"/>
                        <a:t>(spelling and handwriting) and composition (articulating ideas and structuring them in speech, before writing)</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1112211">
                <a:tc>
                  <a:txBody>
                    <a:bodyPr/>
                    <a:lstStyle/>
                    <a:p>
                      <a:pPr algn="ctr"/>
                      <a:r>
                        <a:rPr lang="en-US" sz="1800" b="1" i="0" u="none" strike="noStrike" noProof="0">
                          <a:solidFill>
                            <a:srgbClr val="000000"/>
                          </a:solidFill>
                          <a:latin typeface="Amatic SC"/>
                        </a:rPr>
                        <a:t>Phonics and decoding </a:t>
                      </a:r>
                    </a:p>
                    <a:p>
                      <a:pPr algn="ctr"/>
                      <a:r>
                        <a:rPr lang="en-US" sz="1800" b="0" i="0" u="none" strike="noStrike" noProof="0">
                          <a:solidFill>
                            <a:srgbClr val="000000"/>
                          </a:solidFill>
                          <a:latin typeface="Amatic SC"/>
                        </a:rPr>
                        <a:t>2-Year-olds</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a:buChar char="•"/>
                      </a:pPr>
                      <a:r>
                        <a:rPr lang="en-US" sz="900">
                          <a:latin typeface="+mj-lt"/>
                        </a:rPr>
                        <a:t>Develop listening skills and become aware of environmental sounds. </a:t>
                      </a:r>
                    </a:p>
                    <a:p>
                      <a:pPr marL="171450" indent="-171450" algn="ctr">
                        <a:buFont typeface="Arial"/>
                        <a:buChar char="•"/>
                      </a:pPr>
                      <a:endParaRPr lang="en-US" sz="900">
                        <a:latin typeface="+mj-lt"/>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Implementation</a:t>
                      </a:r>
                    </a:p>
                    <a:p>
                      <a:pPr marL="0" indent="0" algn="ctr">
                        <a:buFont typeface="Arial"/>
                        <a:buNone/>
                      </a:pPr>
                      <a:r>
                        <a:rPr lang="en-US" sz="900">
                          <a:latin typeface="+mj-lt"/>
                        </a:rPr>
                        <a:t>ELS Phase 1 elements 1 &amp;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a:buChar char="•"/>
                      </a:pPr>
                      <a:r>
                        <a:rPr lang="en-US" sz="900" b="0" i="0" u="none" strike="noStrike" noProof="0">
                          <a:solidFill>
                            <a:srgbClr val="000000"/>
                          </a:solidFill>
                          <a:effectLst/>
                          <a:latin typeface="Calibri Light"/>
                        </a:rPr>
                        <a:t>Develop an awareness of sounds made with instruments. </a:t>
                      </a:r>
                    </a:p>
                    <a:p>
                      <a:pPr marL="171450" lvl="0" indent="-171450" algn="ctr">
                        <a:buFont typeface="Arial"/>
                        <a:buChar char="•"/>
                      </a:pPr>
                      <a:endParaRPr lang="en-US" sz="900" b="0" i="0" u="none" strike="noStrike" noProof="0">
                        <a:solidFill>
                          <a:srgbClr val="000000"/>
                        </a:solidFill>
                        <a:effectLst/>
                        <a:latin typeface="Calibri Light"/>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Implementation</a:t>
                      </a:r>
                    </a:p>
                    <a:p>
                      <a:pPr marL="0" indent="0" algn="ctr">
                        <a:buFont typeface="Arial"/>
                        <a:buNone/>
                      </a:pPr>
                      <a:r>
                        <a:rPr lang="en-US" sz="900" kern="1200">
                          <a:solidFill>
                            <a:schemeClr val="dk1"/>
                          </a:solidFill>
                          <a:latin typeface="+mn-lt"/>
                          <a:ea typeface="+mn-ea"/>
                          <a:cs typeface="+mn-cs"/>
                        </a:rPr>
                        <a:t>ELS Phase 1 elements 3</a:t>
                      </a:r>
                    </a:p>
                    <a:p>
                      <a:pPr marL="0" lvl="0" indent="0" algn="ctr">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Develop an awareness of sounds and rhythm. </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Remember patterns of sounds. </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Talk about sounds we make with our bodies.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Implementation</a:t>
                      </a:r>
                    </a:p>
                    <a:p>
                      <a:pPr marL="0" indent="0" algn="ctr">
                        <a:buFont typeface="Arial"/>
                        <a:buNone/>
                      </a:pPr>
                      <a:r>
                        <a:rPr lang="en-US" sz="900" kern="1200">
                          <a:solidFill>
                            <a:schemeClr val="dk1"/>
                          </a:solidFill>
                          <a:latin typeface="+mn-lt"/>
                          <a:ea typeface="+mn-ea"/>
                          <a:cs typeface="+mn-cs"/>
                        </a:rPr>
                        <a:t>ELS Phase 1 Element 4</a:t>
                      </a:r>
                      <a:endParaRPr lang="en-US" sz="900" b="0" i="0" u="none" strike="noStrike" noProof="0">
                        <a:solidFill>
                          <a:srgbClr val="000000"/>
                        </a:solidFill>
                        <a:effectLst/>
                        <a:latin typeface="Calibri Light"/>
                      </a:endParaRPr>
                    </a:p>
                    <a:p>
                      <a:pPr marL="0" lvl="0" indent="0" algn="ctr">
                        <a:lnSpc>
                          <a:spcPct val="107000"/>
                        </a:lnSpc>
                        <a:spcAft>
                          <a:spcPts val="800"/>
                        </a:spcAft>
                        <a:buFont typeface="Arial"/>
                        <a:buNone/>
                      </a:pPr>
                      <a:endParaRPr lang="en-US" sz="900" b="0" i="0" u="none" strike="noStrike" noProof="0">
                        <a:solidFill>
                          <a:srgbClr val="000000"/>
                        </a:solidFill>
                        <a:effectLst/>
                        <a:latin typeface="Calibri Light"/>
                      </a:endParaRPr>
                    </a:p>
                  </a:txBody>
                  <a:tcPr marL="68580" marR="68580" marT="0" marB="0">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753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noProof="0">
                          <a:solidFill>
                            <a:srgbClr val="000000"/>
                          </a:solidFill>
                          <a:latin typeface="Amatic SC"/>
                        </a:rPr>
                        <a:t>Phonics and decoding </a:t>
                      </a:r>
                    </a:p>
                    <a:p>
                      <a:pPr lvl="0" algn="ctr">
                        <a:buNone/>
                      </a:pPr>
                      <a:r>
                        <a:rPr lang="en-US" sz="1800" b="0" i="0" u="none" strike="noStrike" noProof="0">
                          <a:solidFill>
                            <a:srgbClr val="000000"/>
                          </a:solidFill>
                          <a:latin typeface="Amatic SC"/>
                        </a:rPr>
                        <a:t>3-Year-olds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a:buChar char="•"/>
                      </a:pPr>
                      <a:r>
                        <a:rPr lang="en-US" sz="900">
                          <a:latin typeface="+mj-lt"/>
                        </a:rPr>
                        <a:t>Develop knowledge of rhyme.</a:t>
                      </a:r>
                    </a:p>
                    <a:p>
                      <a:pPr marL="171450" indent="-171450" algn="ctr">
                        <a:buFont typeface="Arial"/>
                        <a:buChar char="•"/>
                      </a:pPr>
                      <a:r>
                        <a:rPr lang="en-US" sz="900">
                          <a:latin typeface="+mj-lt"/>
                        </a:rPr>
                        <a:t>Develop alliteration. </a:t>
                      </a:r>
                    </a:p>
                    <a:p>
                      <a:pPr marL="171450" indent="-171450" algn="ctr">
                        <a:buFont typeface="Arial"/>
                        <a:buChar char="•"/>
                      </a:pPr>
                      <a:r>
                        <a:rPr lang="en-US" sz="900">
                          <a:latin typeface="+mj-lt"/>
                        </a:rPr>
                        <a:t>Recognise some well-known rhymes. </a:t>
                      </a:r>
                    </a:p>
                    <a:p>
                      <a:pPr marL="171450" indent="-171450" algn="ctr">
                        <a:buFont typeface="Arial"/>
                        <a:buChar char="•"/>
                      </a:pPr>
                      <a:endParaRPr lang="en-US" sz="900">
                        <a:latin typeface="+mj-lt"/>
                      </a:endParaRPr>
                    </a:p>
                    <a:p>
                      <a:pPr marL="0" indent="0" algn="ctr">
                        <a:buFont typeface="Arial"/>
                        <a:buNone/>
                      </a:pPr>
                      <a:r>
                        <a:rPr lang="en-US" sz="900">
                          <a:latin typeface="+mj-lt"/>
                        </a:rPr>
                        <a:t>Implementation</a:t>
                      </a:r>
                    </a:p>
                    <a:p>
                      <a:pPr marL="0" indent="0" algn="ctr">
                        <a:buFont typeface="Arial"/>
                        <a:buNone/>
                      </a:pPr>
                      <a:r>
                        <a:rPr lang="en-US" sz="900">
                          <a:latin typeface="+mj-lt"/>
                        </a:rPr>
                        <a:t> </a:t>
                      </a:r>
                    </a:p>
                    <a:p>
                      <a:pPr marL="0" indent="0" algn="ctr">
                        <a:buFont typeface="Arial"/>
                        <a:buNone/>
                      </a:pPr>
                      <a:r>
                        <a:rPr lang="en-US" sz="900">
                          <a:latin typeface="+mj-lt"/>
                        </a:rPr>
                        <a:t>ELS Phase 1 Elements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a:buChar char="•"/>
                      </a:pPr>
                      <a:r>
                        <a:rPr lang="en-US" sz="900" b="0" i="0" u="none" strike="noStrike" noProof="0">
                          <a:solidFill>
                            <a:srgbClr val="000000"/>
                          </a:solidFill>
                          <a:effectLst/>
                          <a:latin typeface="Calibri Light"/>
                        </a:rPr>
                        <a:t>Count or clap syllables.</a:t>
                      </a:r>
                    </a:p>
                    <a:p>
                      <a:pPr marL="171450" lvl="0" indent="-171450" algn="ctr">
                        <a:buFont typeface="Arial"/>
                        <a:buChar char="•"/>
                      </a:pPr>
                      <a:r>
                        <a:rPr lang="en-US" sz="900" b="0" i="0" u="none" strike="noStrike" noProof="0">
                          <a:solidFill>
                            <a:srgbClr val="000000"/>
                          </a:solidFill>
                          <a:effectLst/>
                          <a:latin typeface="Calibri Light"/>
                        </a:rPr>
                        <a:t>Spot and suggest rhymes.</a:t>
                      </a:r>
                    </a:p>
                    <a:p>
                      <a:pPr marL="171450" lvl="0" indent="-171450" algn="ctr">
                        <a:buFont typeface="Arial"/>
                        <a:buChar char="•"/>
                      </a:pPr>
                      <a:r>
                        <a:rPr lang="en-US" sz="900" b="0" i="0" u="none" strike="noStrike" noProof="0">
                          <a:solidFill>
                            <a:srgbClr val="000000"/>
                          </a:solidFill>
                          <a:effectLst/>
                          <a:latin typeface="Calibri Light"/>
                        </a:rPr>
                        <a:t>Recognise words with the same initial sound. </a:t>
                      </a:r>
                    </a:p>
                    <a:p>
                      <a:pPr marL="171450" lvl="0" indent="-171450" algn="ctr">
                        <a:buFont typeface="Arial"/>
                        <a:buChar char="•"/>
                      </a:pPr>
                      <a:endParaRPr lang="en-US" sz="900" b="0" i="0" u="none" strike="noStrike" noProof="0">
                        <a:solidFill>
                          <a:srgbClr val="000000"/>
                        </a:solidFill>
                        <a:effectLst/>
                        <a:latin typeface="Calibri Light"/>
                      </a:endParaRPr>
                    </a:p>
                    <a:p>
                      <a:pPr marL="0" indent="0" algn="ctr">
                        <a:buFont typeface="Arial"/>
                        <a:buNone/>
                      </a:pPr>
                      <a:r>
                        <a:rPr lang="en-US" sz="900" kern="1200">
                          <a:solidFill>
                            <a:schemeClr val="dk1"/>
                          </a:solidFill>
                          <a:latin typeface="+mn-lt"/>
                          <a:ea typeface="+mn-ea"/>
                          <a:cs typeface="+mn-cs"/>
                        </a:rPr>
                        <a:t>Implementation</a:t>
                      </a:r>
                    </a:p>
                    <a:p>
                      <a:pPr marL="0" indent="0" algn="ctr">
                        <a:buFont typeface="Arial"/>
                        <a:buNone/>
                      </a:pPr>
                      <a:r>
                        <a:rPr lang="en-US" sz="900" kern="1200">
                          <a:solidFill>
                            <a:schemeClr val="dk1"/>
                          </a:solidFill>
                          <a:latin typeface="+mn-lt"/>
                          <a:ea typeface="+mn-ea"/>
                          <a:cs typeface="+mn-cs"/>
                        </a:rPr>
                        <a:t> </a:t>
                      </a:r>
                    </a:p>
                    <a:p>
                      <a:pPr marL="0" indent="0" algn="ctr">
                        <a:buFont typeface="Arial"/>
                        <a:buNone/>
                      </a:pPr>
                      <a:r>
                        <a:rPr lang="en-US" sz="900" kern="1200">
                          <a:solidFill>
                            <a:schemeClr val="dk1"/>
                          </a:solidFill>
                          <a:latin typeface="+mn-lt"/>
                          <a:ea typeface="+mn-ea"/>
                          <a:cs typeface="+mn-cs"/>
                        </a:rPr>
                        <a:t>ELS Phase 1 s, a, t, p, I, n </a:t>
                      </a:r>
                    </a:p>
                    <a:p>
                      <a:pPr marL="0" indent="0" algn="ctr">
                        <a:buFont typeface="Arial"/>
                        <a:buNone/>
                      </a:pPr>
                      <a:r>
                        <a:rPr lang="en-US" sz="900" kern="1200">
                          <a:solidFill>
                            <a:schemeClr val="dk1"/>
                          </a:solidFill>
                          <a:latin typeface="+mn-lt"/>
                          <a:ea typeface="+mn-ea"/>
                          <a:cs typeface="+mn-cs"/>
                        </a:rPr>
                        <a:t>M, d g, o, c, k</a:t>
                      </a:r>
                    </a:p>
                    <a:p>
                      <a:pPr marL="0" lvl="0" indent="0" algn="ctr">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Orally blend. </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Orally segment.</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Hear or say initial sounds in words. </a:t>
                      </a:r>
                    </a:p>
                    <a:p>
                      <a:pPr marL="0" indent="0" algn="ctr">
                        <a:buFont typeface="Arial"/>
                        <a:buNone/>
                      </a:pPr>
                      <a:r>
                        <a:rPr lang="en-US" sz="900" kern="1200">
                          <a:solidFill>
                            <a:schemeClr val="dk1"/>
                          </a:solidFill>
                          <a:latin typeface="+mn-lt"/>
                          <a:ea typeface="+mn-ea"/>
                          <a:cs typeface="+mn-cs"/>
                        </a:rPr>
                        <a:t>Implementation</a:t>
                      </a:r>
                    </a:p>
                    <a:p>
                      <a:pPr marL="0" indent="0" algn="ctr">
                        <a:buFont typeface="Arial"/>
                        <a:buNone/>
                      </a:pPr>
                      <a:r>
                        <a:rPr lang="en-US" sz="900" kern="1200">
                          <a:solidFill>
                            <a:schemeClr val="dk1"/>
                          </a:solidFill>
                          <a:latin typeface="+mn-lt"/>
                          <a:ea typeface="+mn-ea"/>
                          <a:cs typeface="+mn-cs"/>
                        </a:rPr>
                        <a:t> </a:t>
                      </a:r>
                    </a:p>
                    <a:p>
                      <a:pPr marL="0" indent="0" algn="ctr">
                        <a:buFont typeface="Arial"/>
                        <a:buNone/>
                      </a:pPr>
                      <a:r>
                        <a:rPr lang="en-US" sz="900" kern="1200">
                          <a:solidFill>
                            <a:schemeClr val="dk1"/>
                          </a:solidFill>
                          <a:latin typeface="+mn-lt"/>
                          <a:ea typeface="+mn-ea"/>
                          <a:cs typeface="+mn-cs"/>
                        </a:rPr>
                        <a:t>ELS Phase 1 e, u, r, h, b f, l</a:t>
                      </a:r>
                    </a:p>
                    <a:p>
                      <a:pPr marL="0" indent="0" algn="ctr">
                        <a:buFont typeface="Arial"/>
                        <a:buNone/>
                      </a:pPr>
                      <a:r>
                        <a:rPr lang="en-US" sz="900" kern="1200">
                          <a:solidFill>
                            <a:schemeClr val="dk1"/>
                          </a:solidFill>
                          <a:latin typeface="+mn-lt"/>
                          <a:ea typeface="+mn-ea"/>
                          <a:cs typeface="+mn-cs"/>
                        </a:rPr>
                        <a:t>J, v, w, x, y, z, </a:t>
                      </a:r>
                      <a:r>
                        <a:rPr lang="en-US" sz="900" kern="1200" err="1">
                          <a:solidFill>
                            <a:schemeClr val="dk1"/>
                          </a:solidFill>
                          <a:latin typeface="+mn-lt"/>
                          <a:ea typeface="+mn-ea"/>
                          <a:cs typeface="+mn-cs"/>
                        </a:rPr>
                        <a:t>qu</a:t>
                      </a:r>
                      <a:endParaRPr lang="en-US" sz="900" kern="1200">
                        <a:solidFill>
                          <a:schemeClr val="dk1"/>
                        </a:solidFill>
                        <a:latin typeface="+mn-lt"/>
                        <a:ea typeface="+mn-ea"/>
                        <a:cs typeface="+mn-cs"/>
                      </a:endParaRPr>
                    </a:p>
                    <a:p>
                      <a:pPr marL="0" lvl="0" indent="0" algn="ctr">
                        <a:lnSpc>
                          <a:spcPct val="107000"/>
                        </a:lnSpc>
                        <a:spcAft>
                          <a:spcPts val="800"/>
                        </a:spcAft>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840318774"/>
                  </a:ext>
                </a:extLst>
              </a:tr>
              <a:tr h="65775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noProof="0">
                          <a:solidFill>
                            <a:srgbClr val="000000"/>
                          </a:solidFill>
                          <a:latin typeface="Amatic SC"/>
                        </a:rPr>
                        <a:t>Comprehension </a:t>
                      </a:r>
                    </a:p>
                    <a:p>
                      <a:pPr lvl="0" algn="ctr">
                        <a:buNone/>
                      </a:pPr>
                      <a:r>
                        <a:rPr lang="en-US" sz="1800" b="0" i="0" u="none" strike="noStrike" noProof="0">
                          <a:solidFill>
                            <a:srgbClr val="000000"/>
                          </a:solidFill>
                          <a:latin typeface="Amatic SC"/>
                        </a:rPr>
                        <a:t>2-Year-olds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US" sz="900">
                          <a:latin typeface="+mj-lt"/>
                        </a:rPr>
                        <a:t>Show an interest in familiar books and rhymes.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a:solidFill>
                            <a:schemeClr val="dk1"/>
                          </a:solidFill>
                          <a:latin typeface="+mn-lt"/>
                          <a:ea typeface="+mn-ea"/>
                          <a:cs typeface="+mn-cs"/>
                        </a:rPr>
                        <a:t>Implementation</a:t>
                      </a:r>
                    </a:p>
                    <a:p>
                      <a:pPr marL="0" indent="0" algn="ctr">
                        <a:buFont typeface="Arial" panose="020B0604020202020204" pitchFamily="34" charset="0"/>
                        <a:buNone/>
                      </a:pPr>
                      <a:r>
                        <a:rPr lang="en-US" sz="900">
                          <a:latin typeface="+mj-lt"/>
                        </a:rPr>
                        <a:t>Story of the week</a:t>
                      </a:r>
                    </a:p>
                    <a:p>
                      <a:pPr marL="0" indent="0" algn="ctr">
                        <a:buFont typeface="Arial" panose="020B0604020202020204" pitchFamily="34" charset="0"/>
                        <a:buNone/>
                      </a:pPr>
                      <a:r>
                        <a:rPr lang="en-US" sz="900">
                          <a:latin typeface="+mj-lt"/>
                        </a:rPr>
                        <a:t>Rhymes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Make choices about their favorite book sand rhymes.</a:t>
                      </a:r>
                    </a:p>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Repeat and use actions, words or phrases from familiar stories.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a:solidFill>
                            <a:schemeClr val="dk1"/>
                          </a:solidFill>
                          <a:latin typeface="+mn-lt"/>
                          <a:ea typeface="+mn-ea"/>
                          <a:cs typeface="+mn-cs"/>
                        </a:rPr>
                        <a:t>Implementation</a:t>
                      </a:r>
                    </a:p>
                    <a:p>
                      <a:pPr marL="0" indent="0" algn="ctr">
                        <a:buFont typeface="Arial" panose="020B0604020202020204" pitchFamily="34" charset="0"/>
                        <a:buNone/>
                      </a:pPr>
                      <a:r>
                        <a:rPr lang="en-US" sz="900" kern="1200">
                          <a:solidFill>
                            <a:schemeClr val="dk1"/>
                          </a:solidFill>
                          <a:latin typeface="+mn-lt"/>
                          <a:ea typeface="+mn-ea"/>
                          <a:cs typeface="+mn-cs"/>
                        </a:rPr>
                        <a:t>Story of the week</a:t>
                      </a:r>
                    </a:p>
                    <a:p>
                      <a:pPr marL="0" indent="0" algn="ctr">
                        <a:buFont typeface="Arial" panose="020B0604020202020204" pitchFamily="34" charset="0"/>
                        <a:buNone/>
                      </a:pPr>
                      <a:r>
                        <a:rPr lang="en-US" sz="900" kern="1200">
                          <a:solidFill>
                            <a:schemeClr val="dk1"/>
                          </a:solidFill>
                          <a:latin typeface="+mn-lt"/>
                          <a:ea typeface="+mn-ea"/>
                          <a:cs typeface="+mn-cs"/>
                        </a:rPr>
                        <a:t>Rhymes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Remember key words and phrases from stories and rhymes.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a:solidFill>
                            <a:schemeClr val="dk1"/>
                          </a:solidFill>
                          <a:latin typeface="+mn-lt"/>
                          <a:ea typeface="+mn-ea"/>
                          <a:cs typeface="+mn-cs"/>
                        </a:rPr>
                        <a:t>Implementation</a:t>
                      </a:r>
                    </a:p>
                    <a:p>
                      <a:pPr marL="0" indent="0" algn="ctr">
                        <a:buFont typeface="Arial" panose="020B0604020202020204" pitchFamily="34" charset="0"/>
                        <a:buNone/>
                      </a:pPr>
                      <a:r>
                        <a:rPr lang="en-US" sz="900" kern="1200">
                          <a:solidFill>
                            <a:schemeClr val="dk1"/>
                          </a:solidFill>
                          <a:latin typeface="+mn-lt"/>
                          <a:ea typeface="+mn-ea"/>
                          <a:cs typeface="+mn-cs"/>
                        </a:rPr>
                        <a:t>Story of the week</a:t>
                      </a:r>
                    </a:p>
                    <a:p>
                      <a:pPr marL="0" indent="0" algn="ctr">
                        <a:buFont typeface="Arial" panose="020B0604020202020204" pitchFamily="34" charset="0"/>
                        <a:buNone/>
                      </a:pPr>
                      <a:r>
                        <a:rPr lang="en-US" sz="900" kern="1200">
                          <a:solidFill>
                            <a:schemeClr val="dk1"/>
                          </a:solidFill>
                          <a:latin typeface="+mn-lt"/>
                          <a:ea typeface="+mn-ea"/>
                          <a:cs typeface="+mn-cs"/>
                        </a:rPr>
                        <a:t>Rhymes</a:t>
                      </a: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835498151"/>
                  </a:ext>
                </a:extLst>
              </a:tr>
              <a:tr h="20207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noProof="0">
                          <a:solidFill>
                            <a:srgbClr val="000000"/>
                          </a:solidFill>
                          <a:latin typeface="Amatic SC"/>
                        </a:rPr>
                        <a:t>comprehension</a:t>
                      </a:r>
                    </a:p>
                    <a:p>
                      <a:pPr lvl="0" algn="ctr">
                        <a:buNone/>
                      </a:pPr>
                      <a:r>
                        <a:rPr lang="en-US" sz="1800" b="0" i="0" u="none" strike="noStrike" noProof="0">
                          <a:solidFill>
                            <a:srgbClr val="000000"/>
                          </a:solidFill>
                          <a:latin typeface="Amatic SC"/>
                        </a:rPr>
                        <a:t>3-Year-olds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US" sz="900">
                          <a:latin typeface="+mj-lt"/>
                        </a:rPr>
                        <a:t>Anticipate key events and phrases in rhymes and stories. </a:t>
                      </a:r>
                    </a:p>
                    <a:p>
                      <a:pPr marL="171450" indent="-171450" algn="ctr">
                        <a:buFont typeface="Arial" panose="020B0604020202020204" pitchFamily="34" charset="0"/>
                        <a:buChar char="•"/>
                      </a:pPr>
                      <a:r>
                        <a:rPr lang="en-US" sz="900">
                          <a:latin typeface="+mj-lt"/>
                        </a:rPr>
                        <a:t>Understand why and how questions.</a:t>
                      </a:r>
                    </a:p>
                    <a:p>
                      <a:pPr marL="171450" indent="-171450" algn="ctr">
                        <a:buFont typeface="Arial" panose="020B0604020202020204" pitchFamily="34" charset="0"/>
                        <a:buChar char="•"/>
                      </a:pPr>
                      <a:r>
                        <a:rPr lang="en-US" sz="900">
                          <a:latin typeface="+mj-lt"/>
                        </a:rPr>
                        <a:t>Understand that print has meaning. </a:t>
                      </a:r>
                    </a:p>
                    <a:p>
                      <a:pPr marL="0" indent="0" algn="ctr">
                        <a:buFont typeface="Arial" panose="020B0604020202020204" pitchFamily="34" charset="0"/>
                        <a:buNone/>
                      </a:pPr>
                      <a:endParaRPr lang="en-US" sz="900">
                        <a:latin typeface="+mj-lt"/>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a:solidFill>
                            <a:schemeClr val="dk1"/>
                          </a:solidFill>
                          <a:latin typeface="+mn-lt"/>
                          <a:ea typeface="+mn-ea"/>
                          <a:cs typeface="+mn-cs"/>
                        </a:rPr>
                        <a:t>Implementation</a:t>
                      </a:r>
                    </a:p>
                    <a:p>
                      <a:pPr marL="0" indent="0" algn="ctr">
                        <a:buFont typeface="Arial" panose="020B0604020202020204" pitchFamily="34" charset="0"/>
                        <a:buNone/>
                      </a:pPr>
                      <a:r>
                        <a:rPr lang="en-US" sz="900" kern="1200">
                          <a:solidFill>
                            <a:schemeClr val="dk1"/>
                          </a:solidFill>
                          <a:latin typeface="+mn-lt"/>
                          <a:ea typeface="+mn-ea"/>
                          <a:cs typeface="+mn-cs"/>
                        </a:rPr>
                        <a:t>Story of the week</a:t>
                      </a:r>
                    </a:p>
                    <a:p>
                      <a:pPr marL="0" indent="0" algn="ctr">
                        <a:buFont typeface="Arial" panose="020B0604020202020204" pitchFamily="34" charset="0"/>
                        <a:buNone/>
                      </a:pPr>
                      <a:r>
                        <a:rPr lang="en-US" sz="900" kern="1200">
                          <a:solidFill>
                            <a:schemeClr val="dk1"/>
                          </a:solidFill>
                          <a:latin typeface="+mn-lt"/>
                          <a:ea typeface="+mn-ea"/>
                          <a:cs typeface="+mn-cs"/>
                        </a:rPr>
                        <a:t>Rhymes </a:t>
                      </a:r>
                    </a:p>
                    <a:p>
                      <a:pPr marL="0" indent="0" algn="ctr">
                        <a:buFont typeface="Arial" panose="020B0604020202020204" pitchFamily="34" charset="0"/>
                        <a:buNone/>
                      </a:pPr>
                      <a:r>
                        <a:rPr lang="en-US" sz="900">
                          <a:latin typeface="+mj-lt"/>
                        </a:rPr>
                        <a:t>Poetry basket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Enjoy a range of books. </a:t>
                      </a:r>
                    </a:p>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Predict what might happen next.</a:t>
                      </a:r>
                    </a:p>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Listen to, review, and perform key poems and stories familiar to me. </a:t>
                      </a:r>
                    </a:p>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Name different parts of the book. </a:t>
                      </a:r>
                    </a:p>
                    <a:p>
                      <a:pPr marL="171450" lvl="0" indent="-171450" algn="ctr">
                        <a:buFont typeface="Arial" panose="020B0604020202020204" pitchFamily="34" charset="0"/>
                        <a:buChar char="•"/>
                      </a:pPr>
                      <a:r>
                        <a:rPr lang="en-US" sz="900" b="0" i="0" u="none" strike="noStrike" noProof="0">
                          <a:solidFill>
                            <a:srgbClr val="000000"/>
                          </a:solidFill>
                          <a:effectLst/>
                          <a:latin typeface="Calibri Light"/>
                        </a:rPr>
                        <a:t>Ascribe meaning to marks they see. </a:t>
                      </a:r>
                    </a:p>
                    <a:p>
                      <a:pPr marL="0" lvl="0" indent="0" algn="ctr">
                        <a:buFont typeface="Arial" panose="020B0604020202020204" pitchFamily="34" charset="0"/>
                        <a:buNone/>
                      </a:pPr>
                      <a:endParaRPr lang="en-US" sz="900" b="0" i="0" u="none" strike="noStrike" noProof="0">
                        <a:solidFill>
                          <a:srgbClr val="000000"/>
                        </a:solidFill>
                        <a:effectLst/>
                        <a:latin typeface="Calibri Light"/>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a:solidFill>
                            <a:schemeClr val="dk1"/>
                          </a:solidFill>
                          <a:latin typeface="+mn-lt"/>
                          <a:ea typeface="+mn-ea"/>
                          <a:cs typeface="+mn-cs"/>
                        </a:rPr>
                        <a:t>Implementation</a:t>
                      </a:r>
                    </a:p>
                    <a:p>
                      <a:pPr marL="0" indent="0" algn="ctr">
                        <a:buFont typeface="Arial" panose="020B0604020202020204" pitchFamily="34" charset="0"/>
                        <a:buNone/>
                      </a:pPr>
                      <a:r>
                        <a:rPr lang="en-US" sz="900" kern="1200">
                          <a:solidFill>
                            <a:schemeClr val="dk1"/>
                          </a:solidFill>
                          <a:latin typeface="+mn-lt"/>
                          <a:ea typeface="+mn-ea"/>
                          <a:cs typeface="+mn-cs"/>
                        </a:rPr>
                        <a:t>Story of the week</a:t>
                      </a:r>
                    </a:p>
                    <a:p>
                      <a:pPr marL="0" indent="0" algn="ctr">
                        <a:buFont typeface="Arial" panose="020B0604020202020204" pitchFamily="34" charset="0"/>
                        <a:buNone/>
                      </a:pPr>
                      <a:r>
                        <a:rPr lang="en-US" sz="900" kern="1200">
                          <a:solidFill>
                            <a:schemeClr val="dk1"/>
                          </a:solidFill>
                          <a:latin typeface="+mn-lt"/>
                          <a:ea typeface="+mn-ea"/>
                          <a:cs typeface="+mn-cs"/>
                        </a:rPr>
                        <a:t>Rhymes </a:t>
                      </a:r>
                    </a:p>
                    <a:p>
                      <a:pPr marL="0" indent="0" algn="ctr">
                        <a:buFont typeface="Arial" panose="020B0604020202020204" pitchFamily="34" charset="0"/>
                        <a:buNone/>
                      </a:pPr>
                      <a:r>
                        <a:rPr lang="en-US" sz="900" kern="1200">
                          <a:solidFill>
                            <a:schemeClr val="dk1"/>
                          </a:solidFill>
                          <a:latin typeface="+mn-lt"/>
                          <a:ea typeface="+mn-ea"/>
                          <a:cs typeface="+mn-cs"/>
                        </a:rPr>
                        <a:t>Helicopter stories </a:t>
                      </a:r>
                    </a:p>
                    <a:p>
                      <a:pPr marL="0" indent="0" algn="ctr">
                        <a:buFont typeface="Arial" panose="020B0604020202020204" pitchFamily="34" charset="0"/>
                        <a:buNone/>
                      </a:pPr>
                      <a:r>
                        <a:rPr lang="en-US" sz="900" kern="1200">
                          <a:solidFill>
                            <a:schemeClr val="dk1"/>
                          </a:solidFill>
                          <a:latin typeface="+mn-lt"/>
                          <a:ea typeface="+mn-ea"/>
                          <a:cs typeface="+mn-cs"/>
                        </a:rPr>
                        <a:t>Poetry basket </a:t>
                      </a:r>
                    </a:p>
                    <a:p>
                      <a:pPr marL="0" lvl="0" indent="0" algn="ctr">
                        <a:buFont typeface="Arial" panose="020B0604020202020204" pitchFamily="34" charset="0"/>
                        <a:buNone/>
                      </a:pPr>
                      <a:endParaRPr lang="en-US" sz="900" b="0" i="0" u="none" strike="noStrike" noProof="0">
                        <a:solidFill>
                          <a:srgbClr val="000000"/>
                        </a:solidFill>
                        <a:effectLst/>
                        <a:latin typeface="Calibri Light"/>
                      </a:endParaRPr>
                    </a:p>
                    <a:p>
                      <a:pPr marL="171450" lvl="0" indent="-171450" algn="ctr">
                        <a:buFont typeface="Arial" panose="020B0604020202020204" pitchFamily="34" charset="0"/>
                        <a:buChar char="•"/>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Describe the main story settings, events, and characters. </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Anticipate key phrases from stories I have listened to. </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Infer what might happen next based on my knowledge of key stories.</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Make up stories based on my knowledge of stories. </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Understand that we read from left to right.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a:solidFill>
                            <a:schemeClr val="dk1"/>
                          </a:solidFill>
                          <a:latin typeface="+mn-lt"/>
                          <a:ea typeface="+mn-ea"/>
                          <a:cs typeface="+mn-cs"/>
                        </a:rPr>
                        <a:t>Implementation</a:t>
                      </a:r>
                    </a:p>
                    <a:p>
                      <a:pPr marL="0" indent="0" algn="ctr">
                        <a:buFont typeface="Arial" panose="020B0604020202020204" pitchFamily="34" charset="0"/>
                        <a:buNone/>
                      </a:pPr>
                      <a:r>
                        <a:rPr lang="en-US" sz="900" kern="1200">
                          <a:solidFill>
                            <a:schemeClr val="dk1"/>
                          </a:solidFill>
                          <a:latin typeface="+mn-lt"/>
                          <a:ea typeface="+mn-ea"/>
                          <a:cs typeface="+mn-cs"/>
                        </a:rPr>
                        <a:t>Story of the week</a:t>
                      </a:r>
                    </a:p>
                    <a:p>
                      <a:pPr marL="0" indent="0" algn="ctr">
                        <a:buFont typeface="Arial" panose="020B0604020202020204" pitchFamily="34" charset="0"/>
                        <a:buNone/>
                      </a:pPr>
                      <a:r>
                        <a:rPr lang="en-US" sz="900" kern="1200">
                          <a:solidFill>
                            <a:schemeClr val="dk1"/>
                          </a:solidFill>
                          <a:latin typeface="+mn-lt"/>
                          <a:ea typeface="+mn-ea"/>
                          <a:cs typeface="+mn-cs"/>
                        </a:rPr>
                        <a:t>Rhymes </a:t>
                      </a:r>
                    </a:p>
                    <a:p>
                      <a:pPr marL="0" indent="0" algn="ctr">
                        <a:buFont typeface="Arial" panose="020B0604020202020204" pitchFamily="34" charset="0"/>
                        <a:buNone/>
                      </a:pPr>
                      <a:r>
                        <a:rPr lang="en-US" sz="900" kern="1200">
                          <a:solidFill>
                            <a:schemeClr val="dk1"/>
                          </a:solidFill>
                          <a:latin typeface="+mn-lt"/>
                          <a:ea typeface="+mn-ea"/>
                          <a:cs typeface="+mn-cs"/>
                        </a:rPr>
                        <a:t>Helicopter stories </a:t>
                      </a:r>
                    </a:p>
                    <a:p>
                      <a:pPr marL="0" indent="0" algn="ctr">
                        <a:buFont typeface="Arial" panose="020B0604020202020204" pitchFamily="34" charset="0"/>
                        <a:buNone/>
                      </a:pPr>
                      <a:r>
                        <a:rPr lang="en-US" sz="900" kern="1200">
                          <a:solidFill>
                            <a:schemeClr val="dk1"/>
                          </a:solidFill>
                          <a:latin typeface="+mn-lt"/>
                          <a:ea typeface="+mn-ea"/>
                          <a:cs typeface="+mn-cs"/>
                        </a:rPr>
                        <a:t>Poetry basket </a:t>
                      </a:r>
                      <a:endParaRPr lang="en-US" sz="900" b="0" i="0" u="none" strike="noStrike" noProof="0">
                        <a:solidFill>
                          <a:srgbClr val="000000"/>
                        </a:solidFill>
                        <a:effectLst/>
                        <a:latin typeface="Calibri Light"/>
                      </a:endParaRPr>
                    </a:p>
                    <a:p>
                      <a:pPr marL="171450" lvl="0" indent="-171450" algn="ctr">
                        <a:lnSpc>
                          <a:spcPct val="107000"/>
                        </a:lnSpc>
                        <a:spcAft>
                          <a:spcPts val="800"/>
                        </a:spcAft>
                        <a:buFont typeface="Arial" panose="020B0604020202020204" pitchFamily="34" charset="0"/>
                        <a:buChar char="•"/>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275667231"/>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09202" y="270561"/>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94170034"/>
              </p:ext>
            </p:extLst>
          </p:nvPr>
        </p:nvGraphicFramePr>
        <p:xfrm>
          <a:off x="262646" y="68523"/>
          <a:ext cx="11477055" cy="3483914"/>
        </p:xfrm>
        <a:graphic>
          <a:graphicData uri="http://schemas.openxmlformats.org/drawingml/2006/table">
            <a:tbl>
              <a:tblPr firstRow="1" bandRow="1">
                <a:tableStyleId>{5C22544A-7EE6-4342-B048-85BDC9FD1C3A}</a:tableStyleId>
              </a:tblPr>
              <a:tblGrid>
                <a:gridCol w="1420278">
                  <a:extLst>
                    <a:ext uri="{9D8B030D-6E8A-4147-A177-3AD203B41FA5}">
                      <a16:colId xmlns:a16="http://schemas.microsoft.com/office/drawing/2014/main" val="385991600"/>
                    </a:ext>
                  </a:extLst>
                </a:gridCol>
                <a:gridCol w="2889273">
                  <a:extLst>
                    <a:ext uri="{9D8B030D-6E8A-4147-A177-3AD203B41FA5}">
                      <a16:colId xmlns:a16="http://schemas.microsoft.com/office/drawing/2014/main" val="2865123548"/>
                    </a:ext>
                  </a:extLst>
                </a:gridCol>
                <a:gridCol w="3826919">
                  <a:extLst>
                    <a:ext uri="{9D8B030D-6E8A-4147-A177-3AD203B41FA5}">
                      <a16:colId xmlns:a16="http://schemas.microsoft.com/office/drawing/2014/main" val="1315738151"/>
                    </a:ext>
                  </a:extLst>
                </a:gridCol>
                <a:gridCol w="3340585">
                  <a:extLst>
                    <a:ext uri="{9D8B030D-6E8A-4147-A177-3AD203B41FA5}">
                      <a16:colId xmlns:a16="http://schemas.microsoft.com/office/drawing/2014/main" val="2335150482"/>
                    </a:ext>
                  </a:extLst>
                </a:gridCol>
              </a:tblGrid>
              <a:tr h="58691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Starting 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Mid-point </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End point </a:t>
                      </a:r>
                      <a:endParaRPr lang="en-GB" sz="2400">
                        <a:solidFill>
                          <a:schemeClr val="bg1">
                            <a:lumMod val="50000"/>
                          </a:schemeClr>
                        </a:solidFill>
                        <a:latin typeface="Amatic SC"/>
                        <a:cs typeface="Amatic SC"/>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112211">
                <a:tc>
                  <a:txBody>
                    <a:bodyPr/>
                    <a:lstStyle/>
                    <a:p>
                      <a:pPr algn="ctr"/>
                      <a:r>
                        <a:rPr lang="en-US" sz="1800" b="1" i="0" u="none" strike="noStrike" noProof="0">
                          <a:solidFill>
                            <a:srgbClr val="000000"/>
                          </a:solidFill>
                          <a:latin typeface="Amatic SC"/>
                        </a:rPr>
                        <a:t>Writing </a:t>
                      </a:r>
                    </a:p>
                    <a:p>
                      <a:pPr algn="ctr"/>
                      <a:r>
                        <a:rPr lang="en-US" sz="1800" b="0" i="0" u="none" strike="noStrike" noProof="0">
                          <a:solidFill>
                            <a:srgbClr val="000000"/>
                          </a:solidFill>
                          <a:latin typeface="Amatic SC"/>
                        </a:rPr>
                        <a:t>2-Year-olds</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a:buChar char="•"/>
                      </a:pPr>
                      <a:r>
                        <a:rPr lang="en-US" sz="900">
                          <a:latin typeface="+mj-lt"/>
                        </a:rPr>
                        <a:t>Mark make which may feature lots of random marks. </a:t>
                      </a:r>
                    </a:p>
                    <a:p>
                      <a:pPr marL="171450" indent="-171450" algn="ctr">
                        <a:buFont typeface="Arial"/>
                        <a:buChar char="•"/>
                      </a:pPr>
                      <a:r>
                        <a:rPr lang="en-US" sz="900">
                          <a:latin typeface="+mj-lt"/>
                        </a:rPr>
                        <a:t>Hold tools with a palmer grasp.</a:t>
                      </a:r>
                    </a:p>
                    <a:p>
                      <a:pPr marL="171450" indent="-171450" algn="ctr">
                        <a:buFont typeface="Arial"/>
                        <a:buChar char="•"/>
                      </a:pPr>
                      <a:endParaRPr lang="en-US" sz="900">
                        <a:latin typeface="+mj-lt"/>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Implementation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Squiggle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a:buChar char="•"/>
                      </a:pPr>
                      <a:r>
                        <a:rPr lang="en-US" sz="900" b="0" i="0" u="none" strike="noStrike" noProof="0">
                          <a:solidFill>
                            <a:srgbClr val="000000"/>
                          </a:solidFill>
                          <a:effectLst/>
                          <a:latin typeface="Calibri Light"/>
                        </a:rPr>
                        <a:t>Begin to use a pincer grip.</a:t>
                      </a:r>
                    </a:p>
                    <a:p>
                      <a:pPr marL="171450" lvl="0" indent="-171450" algn="ctr">
                        <a:buFont typeface="Arial"/>
                        <a:buChar char="•"/>
                      </a:pPr>
                      <a:r>
                        <a:rPr lang="en-US" sz="900" b="0" i="0" u="none" strike="noStrike" noProof="0">
                          <a:solidFill>
                            <a:srgbClr val="000000"/>
                          </a:solidFill>
                          <a:effectLst/>
                          <a:latin typeface="Calibri Light"/>
                        </a:rPr>
                        <a:t>Make definite attempts to make marks. </a:t>
                      </a:r>
                    </a:p>
                    <a:p>
                      <a:pPr marL="171450" lvl="0" indent="-171450" algn="ctr">
                        <a:buFont typeface="Arial"/>
                        <a:buChar char="•"/>
                      </a:pPr>
                      <a:r>
                        <a:rPr lang="en-US" sz="900" b="0" i="0" u="none" strike="noStrike" noProof="0">
                          <a:solidFill>
                            <a:srgbClr val="000000"/>
                          </a:solidFill>
                          <a:effectLst/>
                          <a:latin typeface="Calibri Light"/>
                        </a:rPr>
                        <a:t>Close shapes –these are often circular. </a:t>
                      </a:r>
                    </a:p>
                    <a:p>
                      <a:pPr marL="171450" lvl="0" indent="-171450" algn="ctr">
                        <a:buFont typeface="Arial"/>
                        <a:buChar char="•"/>
                      </a:pPr>
                      <a:endParaRPr lang="en-US" sz="900" b="0" i="0" u="none" strike="noStrike" noProof="0">
                        <a:solidFill>
                          <a:srgbClr val="000000"/>
                        </a:solidFill>
                        <a:effectLst/>
                        <a:latin typeface="Calibri Light"/>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Implementation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Squiggle club</a:t>
                      </a:r>
                    </a:p>
                    <a:p>
                      <a:pPr marL="0" marR="0" lvl="0" indent="0" algn="ctr" defTabSz="914400" rtl="0" eaLnBrk="1" fontAlgn="auto" latinLnBrk="0" hangingPunct="1">
                        <a:lnSpc>
                          <a:spcPct val="100000"/>
                        </a:lnSpc>
                        <a:spcBef>
                          <a:spcPts val="0"/>
                        </a:spcBef>
                        <a:spcAft>
                          <a:spcPts val="0"/>
                        </a:spcAft>
                        <a:buClrTx/>
                        <a:buSzTx/>
                        <a:buFont typeface="Arial"/>
                        <a:buNone/>
                        <a:tabLst/>
                        <a:defRPr/>
                      </a:pPr>
                      <a:endParaRPr lang="en-US" sz="900" kern="1200">
                        <a:solidFill>
                          <a:schemeClr val="dk1"/>
                        </a:solidFill>
                        <a:latin typeface="+mn-lt"/>
                        <a:ea typeface="+mn-ea"/>
                        <a:cs typeface="+mn-cs"/>
                      </a:endParaRPr>
                    </a:p>
                    <a:p>
                      <a:pPr marL="0" lvl="0" indent="0" algn="ctr">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Combine shapes and lines in my marks.</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Use a range of tools to make marks.</a:t>
                      </a:r>
                    </a:p>
                    <a:p>
                      <a:pPr marL="171450" lvl="0" indent="-171450" algn="ctr">
                        <a:lnSpc>
                          <a:spcPct val="107000"/>
                        </a:lnSpc>
                        <a:spcAft>
                          <a:spcPts val="800"/>
                        </a:spcAft>
                        <a:buFont typeface="Arial" panose="020B0604020202020204" pitchFamily="34" charset="0"/>
                        <a:buChar char="•"/>
                      </a:pPr>
                      <a:r>
                        <a:rPr lang="en-US" sz="900" b="0" i="0" u="none" strike="noStrike" noProof="0">
                          <a:solidFill>
                            <a:srgbClr val="000000"/>
                          </a:solidFill>
                          <a:effectLst/>
                          <a:latin typeface="Calibri Light"/>
                        </a:rPr>
                        <a:t>Show an interest in mark making.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Implementation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Squiggle club</a:t>
                      </a:r>
                    </a:p>
                    <a:p>
                      <a:pPr marL="0" marR="0" lvl="0" indent="0" algn="ctr" defTabSz="914400" rtl="0" eaLnBrk="1" fontAlgn="auto" latinLnBrk="0" hangingPunct="1">
                        <a:lnSpc>
                          <a:spcPct val="100000"/>
                        </a:lnSpc>
                        <a:spcBef>
                          <a:spcPts val="0"/>
                        </a:spcBef>
                        <a:spcAft>
                          <a:spcPts val="0"/>
                        </a:spcAft>
                        <a:buClrTx/>
                        <a:buSzTx/>
                        <a:buFont typeface="Arial"/>
                        <a:buNone/>
                        <a:tabLst/>
                        <a:defRPr/>
                      </a:pPr>
                      <a:endParaRPr lang="en-US" sz="900" kern="1200">
                        <a:solidFill>
                          <a:schemeClr val="dk1"/>
                        </a:solidFill>
                        <a:latin typeface="+mn-lt"/>
                        <a:ea typeface="+mn-ea"/>
                        <a:cs typeface="+mn-cs"/>
                      </a:endParaRPr>
                    </a:p>
                    <a:p>
                      <a:pPr marL="0" lvl="0" indent="0" algn="ctr">
                        <a:lnSpc>
                          <a:spcPct val="107000"/>
                        </a:lnSpc>
                        <a:spcAft>
                          <a:spcPts val="800"/>
                        </a:spcAft>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753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noProof="0">
                          <a:solidFill>
                            <a:srgbClr val="000000"/>
                          </a:solidFill>
                          <a:latin typeface="Amatic SC"/>
                        </a:rPr>
                        <a:t>Writing </a:t>
                      </a:r>
                    </a:p>
                    <a:p>
                      <a:pPr lvl="0" algn="ctr">
                        <a:buNone/>
                      </a:pPr>
                      <a:r>
                        <a:rPr lang="en-US" sz="1800" b="0" i="0" u="none" strike="noStrike" noProof="0">
                          <a:solidFill>
                            <a:srgbClr val="000000"/>
                          </a:solidFill>
                          <a:latin typeface="Amatic SC"/>
                        </a:rPr>
                        <a:t>3-Year-olds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a:buChar char="•"/>
                      </a:pPr>
                      <a:r>
                        <a:rPr lang="en-US" sz="900">
                          <a:latin typeface="+mj-lt"/>
                        </a:rPr>
                        <a:t>Make marks going across the page (zig zags/ wavy lines)</a:t>
                      </a:r>
                    </a:p>
                    <a:p>
                      <a:pPr marL="171450" indent="-171450" algn="ctr">
                        <a:buFont typeface="Arial"/>
                        <a:buChar char="•"/>
                      </a:pPr>
                      <a:r>
                        <a:rPr lang="en-US" sz="900">
                          <a:latin typeface="+mj-lt"/>
                        </a:rPr>
                        <a:t>Show an interest in letters on a keyboard.</a:t>
                      </a:r>
                    </a:p>
                    <a:p>
                      <a:pPr marL="171450" indent="-171450" algn="ctr">
                        <a:buFont typeface="Arial"/>
                        <a:buChar char="•"/>
                      </a:pPr>
                      <a:r>
                        <a:rPr lang="en-US" sz="900">
                          <a:latin typeface="+mj-lt"/>
                        </a:rPr>
                        <a:t>Identify the initial letter of their name. </a:t>
                      </a:r>
                    </a:p>
                    <a:p>
                      <a:pPr marL="171450" indent="-171450" algn="ctr">
                        <a:buFont typeface="Arial"/>
                        <a:buChar char="•"/>
                      </a:pPr>
                      <a:r>
                        <a:rPr lang="en-US" sz="900">
                          <a:latin typeface="+mj-lt"/>
                        </a:rPr>
                        <a:t>Make marks for a purpose.</a:t>
                      </a:r>
                    </a:p>
                    <a:p>
                      <a:pPr marL="171450" indent="-171450" algn="ctr">
                        <a:buFont typeface="Arial"/>
                        <a:buChar char="•"/>
                      </a:pPr>
                      <a:r>
                        <a:rPr lang="en-US" sz="900">
                          <a:latin typeface="+mj-lt"/>
                        </a:rPr>
                        <a:t>Say what their marks mean. </a:t>
                      </a:r>
                    </a:p>
                    <a:p>
                      <a:pPr marL="171450" indent="-171450" algn="ctr">
                        <a:buFont typeface="Arial"/>
                        <a:buChar char="•"/>
                      </a:pPr>
                      <a:endParaRPr lang="en-US" sz="900">
                        <a:latin typeface="+mj-lt"/>
                      </a:endParaRPr>
                    </a:p>
                    <a:p>
                      <a:pPr marL="171450" indent="-171450" algn="ctr">
                        <a:buFont typeface="Arial"/>
                        <a:buChar char="•"/>
                      </a:pPr>
                      <a:endParaRPr lang="en-US" sz="900">
                        <a:latin typeface="+mj-lt"/>
                      </a:endParaRPr>
                    </a:p>
                    <a:p>
                      <a:pPr marL="0" indent="0" algn="ctr">
                        <a:buFont typeface="Arial"/>
                        <a:buNone/>
                      </a:pPr>
                      <a:r>
                        <a:rPr lang="en-US" sz="900">
                          <a:latin typeface="+mj-lt"/>
                        </a:rPr>
                        <a:t>Implementation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a:latin typeface="+mj-lt"/>
                        </a:rPr>
                        <a:t> </a:t>
                      </a:r>
                      <a:r>
                        <a:rPr lang="en-US" sz="900" kern="1200">
                          <a:solidFill>
                            <a:schemeClr val="dk1"/>
                          </a:solidFill>
                          <a:latin typeface="+mn-lt"/>
                          <a:ea typeface="+mn-ea"/>
                          <a:cs typeface="+mn-cs"/>
                        </a:rPr>
                        <a:t>Squiggle club</a:t>
                      </a:r>
                    </a:p>
                    <a:p>
                      <a:pPr marL="0" indent="0" algn="ctr">
                        <a:buFont typeface="Arial"/>
                        <a:buNone/>
                      </a:pPr>
                      <a:endParaRPr lang="en-US" sz="9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a:buChar char="•"/>
                      </a:pPr>
                      <a:r>
                        <a:rPr lang="en-US" sz="900" b="0" i="0" u="none" strike="noStrike" noProof="0">
                          <a:solidFill>
                            <a:srgbClr val="000000"/>
                          </a:solidFill>
                          <a:effectLst/>
                          <a:latin typeface="Calibri Light"/>
                        </a:rPr>
                        <a:t>Make symbols have meaning.</a:t>
                      </a:r>
                    </a:p>
                    <a:p>
                      <a:pPr marL="171450" lvl="0" indent="-171450" algn="ctr">
                        <a:buFont typeface="Arial"/>
                        <a:buChar char="•"/>
                      </a:pPr>
                      <a:r>
                        <a:rPr lang="en-US" sz="900" b="0" i="0" u="none" strike="noStrike" noProof="0">
                          <a:solidFill>
                            <a:srgbClr val="000000"/>
                          </a:solidFill>
                          <a:effectLst/>
                          <a:latin typeface="Calibri Light"/>
                        </a:rPr>
                        <a:t>Write your own name. </a:t>
                      </a:r>
                    </a:p>
                    <a:p>
                      <a:pPr marL="171450" lvl="0" indent="-171450" algn="ctr">
                        <a:buFont typeface="Arial"/>
                        <a:buChar char="•"/>
                      </a:pPr>
                      <a:endParaRPr lang="en-US" sz="900" b="0" i="0" u="none" strike="noStrike" noProof="0">
                        <a:solidFill>
                          <a:srgbClr val="000000"/>
                        </a:solidFill>
                        <a:effectLst/>
                        <a:latin typeface="Calibri Light"/>
                      </a:endParaRPr>
                    </a:p>
                    <a:p>
                      <a:pPr marL="0" indent="0" algn="ctr">
                        <a:buFont typeface="Arial"/>
                        <a:buNone/>
                      </a:pPr>
                      <a:r>
                        <a:rPr lang="en-US" sz="900" kern="1200">
                          <a:solidFill>
                            <a:schemeClr val="dk1"/>
                          </a:solidFill>
                          <a:latin typeface="+mn-lt"/>
                          <a:ea typeface="+mn-ea"/>
                          <a:cs typeface="+mn-cs"/>
                        </a:rPr>
                        <a:t>Implementation</a:t>
                      </a:r>
                    </a:p>
                    <a:p>
                      <a:pPr marL="0" indent="0" algn="ctr">
                        <a:buFont typeface="Arial"/>
                        <a:buNone/>
                      </a:pPr>
                      <a:r>
                        <a:rPr lang="en-US" sz="900" kern="1200">
                          <a:solidFill>
                            <a:schemeClr val="dk1"/>
                          </a:solidFill>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Squiggle club</a:t>
                      </a:r>
                    </a:p>
                    <a:p>
                      <a:pPr marL="0" lvl="0" indent="0" algn="ctr">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Write their name.</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Form some recognizable letters to label their work.</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Mark makes for a purpose.</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Mark makes for mathematics. </a:t>
                      </a:r>
                    </a:p>
                    <a:p>
                      <a:pPr marL="0" indent="0" algn="ctr">
                        <a:buFont typeface="Arial"/>
                        <a:buNone/>
                      </a:pPr>
                      <a:r>
                        <a:rPr lang="en-US" sz="900" kern="1200">
                          <a:solidFill>
                            <a:schemeClr val="dk1"/>
                          </a:solidFill>
                          <a:latin typeface="+mn-lt"/>
                          <a:ea typeface="+mn-ea"/>
                          <a:cs typeface="+mn-cs"/>
                        </a:rPr>
                        <a:t>Implementation</a:t>
                      </a:r>
                    </a:p>
                    <a:p>
                      <a:pPr marL="0" indent="0" algn="ctr">
                        <a:buFont typeface="Arial"/>
                        <a:buNone/>
                      </a:pPr>
                      <a:r>
                        <a:rPr lang="en-US" sz="900" kern="1200">
                          <a:solidFill>
                            <a:schemeClr val="dk1"/>
                          </a:solidFill>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en-US" sz="900" kern="1200">
                          <a:solidFill>
                            <a:schemeClr val="dk1"/>
                          </a:solidFill>
                          <a:latin typeface="+mn-lt"/>
                          <a:ea typeface="+mn-ea"/>
                          <a:cs typeface="+mn-cs"/>
                        </a:rPr>
                        <a:t>Squiggle club</a:t>
                      </a:r>
                    </a:p>
                    <a:p>
                      <a:pPr marL="0" lvl="0" indent="0" algn="ctr">
                        <a:lnSpc>
                          <a:spcPct val="107000"/>
                        </a:lnSpc>
                        <a:spcAft>
                          <a:spcPts val="800"/>
                        </a:spcAft>
                        <a:buFont typeface="Arial"/>
                        <a:buNone/>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840318774"/>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41108" y="68523"/>
            <a:ext cx="501298" cy="501298"/>
          </a:xfrm>
          <a:prstGeom prst="rect">
            <a:avLst/>
          </a:prstGeom>
        </p:spPr>
      </p:pic>
    </p:spTree>
    <p:extLst>
      <p:ext uri="{BB962C8B-B14F-4D97-AF65-F5344CB8AC3E}">
        <p14:creationId xmlns:p14="http://schemas.microsoft.com/office/powerpoint/2010/main" val="3939375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646562084"/>
              </p:ext>
            </p:extLst>
          </p:nvPr>
        </p:nvGraphicFramePr>
        <p:xfrm>
          <a:off x="261628" y="-45720"/>
          <a:ext cx="11668744" cy="6781800"/>
        </p:xfrm>
        <a:graphic>
          <a:graphicData uri="http://schemas.openxmlformats.org/drawingml/2006/table">
            <a:tbl>
              <a:tblPr firstRow="1" bandRow="1">
                <a:tableStyleId>{5C22544A-7EE6-4342-B048-85BDC9FD1C3A}</a:tableStyleId>
              </a:tblPr>
              <a:tblGrid>
                <a:gridCol w="1637050">
                  <a:extLst>
                    <a:ext uri="{9D8B030D-6E8A-4147-A177-3AD203B41FA5}">
                      <a16:colId xmlns:a16="http://schemas.microsoft.com/office/drawing/2014/main" val="385991600"/>
                    </a:ext>
                  </a:extLst>
                </a:gridCol>
                <a:gridCol w="3274100">
                  <a:extLst>
                    <a:ext uri="{9D8B030D-6E8A-4147-A177-3AD203B41FA5}">
                      <a16:colId xmlns:a16="http://schemas.microsoft.com/office/drawing/2014/main" val="2865123548"/>
                    </a:ext>
                  </a:extLst>
                </a:gridCol>
                <a:gridCol w="3274100">
                  <a:extLst>
                    <a:ext uri="{9D8B030D-6E8A-4147-A177-3AD203B41FA5}">
                      <a16:colId xmlns:a16="http://schemas.microsoft.com/office/drawing/2014/main" val="1315738151"/>
                    </a:ext>
                  </a:extLst>
                </a:gridCol>
                <a:gridCol w="208280">
                  <a:extLst>
                    <a:ext uri="{9D8B030D-6E8A-4147-A177-3AD203B41FA5}">
                      <a16:colId xmlns:a16="http://schemas.microsoft.com/office/drawing/2014/main" val="2335150482"/>
                    </a:ext>
                  </a:extLst>
                </a:gridCol>
                <a:gridCol w="3275214">
                  <a:extLst>
                    <a:ext uri="{9D8B030D-6E8A-4147-A177-3AD203B41FA5}">
                      <a16:colId xmlns:a16="http://schemas.microsoft.com/office/drawing/2014/main" val="214153385"/>
                    </a:ext>
                  </a:extLst>
                </a:gridCol>
              </a:tblGrid>
              <a:tr h="445872">
                <a:tc>
                  <a:txBody>
                    <a:bodyPr/>
                    <a:lstStyle/>
                    <a:p>
                      <a:pPr algn="ctr"/>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lvl="0" algn="ctr">
                        <a:buNone/>
                      </a:pPr>
                      <a:r>
                        <a:rPr lang="en-GB" sz="2400">
                          <a:solidFill>
                            <a:schemeClr val="bg1">
                              <a:lumMod val="50000"/>
                            </a:schemeClr>
                          </a:solidFill>
                          <a:latin typeface="Amatic SC"/>
                          <a:cs typeface="Amatic SC"/>
                        </a:rPr>
                        <a:t>Starting point </a:t>
                      </a:r>
                    </a:p>
                  </a:txBody>
                  <a:tcPr>
                    <a:lnL w="12700">
                      <a:noFill/>
                    </a:lnL>
                    <a:lnR w="12700">
                      <a:solidFill>
                        <a:schemeClr val="tx1"/>
                      </a:solidFill>
                    </a:lnR>
                    <a:lnT w="12700">
                      <a:solidFill>
                        <a:schemeClr val="tx1"/>
                      </a:solidFill>
                    </a:lnT>
                    <a:lnB w="12700">
                      <a:solidFill>
                        <a:schemeClr val="tx1"/>
                      </a:solidFill>
                    </a:lnB>
                    <a:solidFill>
                      <a:srgbClr val="E6E5FB"/>
                    </a:solidFill>
                  </a:tcPr>
                </a:tc>
                <a:tc>
                  <a:txBody>
                    <a:bodyPr/>
                    <a:lstStyle/>
                    <a:p>
                      <a:pPr lvl="0" algn="ctr">
                        <a:buNone/>
                      </a:pPr>
                      <a:r>
                        <a:rPr lang="en-GB" sz="2400">
                          <a:solidFill>
                            <a:schemeClr val="bg1">
                              <a:lumMod val="50000"/>
                            </a:schemeClr>
                          </a:solidFill>
                          <a:latin typeface="Amatic SC"/>
                          <a:cs typeface="Amatic SC"/>
                        </a:rPr>
                        <a:t>Mid-point</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gridSpan="2">
                  <a:txBody>
                    <a:bodyPr/>
                    <a:lstStyle/>
                    <a:p>
                      <a:pPr lvl="0" algn="ctr">
                        <a:buNone/>
                      </a:pPr>
                      <a:r>
                        <a:rPr lang="en-GB" sz="2400">
                          <a:solidFill>
                            <a:schemeClr val="bg1">
                              <a:lumMod val="50000"/>
                            </a:schemeClr>
                          </a:solidFill>
                          <a:latin typeface="Amatic SC"/>
                          <a:cs typeface="Amatic SC"/>
                        </a:rPr>
                        <a:t>End point</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1FFFF"/>
                    </a:solidFill>
                  </a:tcPr>
                </a:tc>
                <a:tc hMerge="1">
                  <a:txBody>
                    <a:bodyPr/>
                    <a:lstStyle/>
                    <a:p>
                      <a:pPr lvl="0" algn="ctr">
                        <a:buNone/>
                      </a:pP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extLst>
                  <a:ext uri="{0D108BD9-81ED-4DB2-BD59-A6C34878D82A}">
                    <a16:rowId xmlns:a16="http://schemas.microsoft.com/office/drawing/2014/main" val="1913285939"/>
                  </a:ext>
                </a:extLst>
              </a:tr>
              <a:tr h="757983">
                <a:tc>
                  <a:txBody>
                    <a:bodyPr/>
                    <a:lstStyle/>
                    <a:p>
                      <a:pPr algn="ctr"/>
                      <a:r>
                        <a:rPr lang="en-US" sz="3200" b="1">
                          <a:latin typeface="Amatic SC" panose="00000500000000000000" pitchFamily="2" charset="-79"/>
                          <a:cs typeface="Amatic SC" panose="00000500000000000000" pitchFamily="2" charset="-79"/>
                        </a:rPr>
                        <a:t>Maths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4">
                  <a:txBody>
                    <a:bodyPr/>
                    <a:lstStyle/>
                    <a:p>
                      <a:pPr lvl="0" algn="ctr">
                        <a:buNone/>
                      </a:pPr>
                      <a:r>
                        <a:rPr lang="en-US" sz="900"/>
                        <a:t>Developing a </a:t>
                      </a:r>
                      <a:r>
                        <a:rPr lang="en-US" sz="900" b="1"/>
                        <a:t>strong grounding in number </a:t>
                      </a:r>
                      <a:r>
                        <a:rPr lang="en-US" sz="900"/>
                        <a:t>is essential so that all children develop the necessary </a:t>
                      </a:r>
                      <a:r>
                        <a:rPr lang="en-US" sz="900" b="1"/>
                        <a:t>building blocks </a:t>
                      </a:r>
                      <a:r>
                        <a:rPr lang="en-US" sz="900"/>
                        <a:t>to excel mathematically. Children should be able to </a:t>
                      </a:r>
                      <a:r>
                        <a:rPr lang="en-US" sz="900" b="1"/>
                        <a:t>count confidently</a:t>
                      </a:r>
                      <a:r>
                        <a:rPr lang="en-US" sz="900"/>
                        <a:t>, develop a deep understanding of the </a:t>
                      </a:r>
                      <a:r>
                        <a:rPr lang="en-US" sz="900" b="1"/>
                        <a:t>numbers to 10</a:t>
                      </a:r>
                      <a:r>
                        <a:rPr lang="en-US" sz="900"/>
                        <a:t>, the </a:t>
                      </a:r>
                      <a:r>
                        <a:rPr lang="en-US" sz="900" b="1"/>
                        <a:t>relationships between </a:t>
                      </a:r>
                      <a:r>
                        <a:rPr lang="en-US" sz="900"/>
                        <a:t>them and the patterns within those numbers. By providing frequent and varied opportunities to build and apply this understanding - such as using </a:t>
                      </a:r>
                      <a:r>
                        <a:rPr lang="en-US" sz="900" b="1"/>
                        <a:t>manipulatives,</a:t>
                      </a:r>
                      <a:r>
                        <a:rPr lang="en-US" sz="900"/>
                        <a:t> including small pebbles and tens frames for </a:t>
                      </a:r>
                      <a:r>
                        <a:rPr lang="en-US" sz="900" err="1"/>
                        <a:t>organising</a:t>
                      </a:r>
                      <a:r>
                        <a:rPr lang="en-US" sz="900"/>
                        <a:t> counting - children will develop a secure base of knowledge and vocabulary from which </a:t>
                      </a:r>
                      <a:r>
                        <a:rPr lang="en-US" sz="900" b="1"/>
                        <a:t>mastery of mathematics </a:t>
                      </a:r>
                      <a:r>
                        <a:rPr lang="en-US" sz="900"/>
                        <a:t>is built. In addition, it is important that the curriculum includes </a:t>
                      </a:r>
                      <a:r>
                        <a:rPr lang="en-US" sz="900" b="1"/>
                        <a:t>rich opportunities for children to develop their spatial reasoning </a:t>
                      </a:r>
                      <a:r>
                        <a:rPr lang="en-US" sz="900"/>
                        <a:t>skills across all areas of mathematics including shape, space and measures. It is important that children </a:t>
                      </a:r>
                      <a:r>
                        <a:rPr lang="en-US" sz="900" b="1"/>
                        <a:t>develop positive attitudes and interests in mathematics</a:t>
                      </a:r>
                      <a:r>
                        <a:rPr lang="en-US" sz="900"/>
                        <a:t>, look for </a:t>
                      </a:r>
                      <a:r>
                        <a:rPr lang="en-US" sz="900" b="1"/>
                        <a:t>patterns and relationships</a:t>
                      </a:r>
                      <a:r>
                        <a:rPr lang="en-US" sz="900"/>
                        <a:t>, spot </a:t>
                      </a:r>
                      <a:r>
                        <a:rPr lang="en-US" sz="900" b="1"/>
                        <a:t>connections, ‘have a go’</a:t>
                      </a:r>
                      <a:r>
                        <a:rPr lang="en-US" sz="900"/>
                        <a:t>, </a:t>
                      </a:r>
                      <a:r>
                        <a:rPr lang="en-US" sz="900" b="1"/>
                        <a:t>talk to adults </a:t>
                      </a:r>
                      <a:r>
                        <a:rPr lang="en-US" sz="900"/>
                        <a:t>and peers about what they notice and not be afraid to make mistakes.</a:t>
                      </a:r>
                      <a:endParaRPr kumimoji="0" lang="en-US" sz="900">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black"/>
                        </a:solidFill>
                        <a:effectLst/>
                        <a:uLnTx/>
                        <a:uFillTx/>
                        <a:latin typeface="Amatic SC"/>
                        <a:ea typeface="+mn-ea"/>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black"/>
                        </a:solidFill>
                        <a:effectLst/>
                        <a:uLnTx/>
                        <a:uFillTx/>
                        <a:latin typeface="Amatic SC"/>
                        <a:ea typeface="+mn-ea"/>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extLst>
                  <a:ext uri="{0D108BD9-81ED-4DB2-BD59-A6C34878D82A}">
                    <a16:rowId xmlns:a16="http://schemas.microsoft.com/office/drawing/2014/main" val="1850951761"/>
                  </a:ext>
                </a:extLst>
              </a:tr>
              <a:tr h="9066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u="none" strike="noStrike" noProof="0">
                          <a:solidFill>
                            <a:srgbClr val="000000"/>
                          </a:solidFill>
                          <a:latin typeface="Amatic SC"/>
                        </a:rPr>
                        <a:t>counting </a:t>
                      </a:r>
                    </a:p>
                    <a:p>
                      <a:pPr lvl="0" algn="ctr">
                        <a:buNone/>
                      </a:pPr>
                      <a:r>
                        <a:rPr lang="en-US" sz="2400" b="0" i="0" u="none" strike="noStrike" noProof="0">
                          <a:solidFill>
                            <a:srgbClr val="000000"/>
                          </a:solidFill>
                          <a:latin typeface="Amatic SC"/>
                        </a:rPr>
                        <a:t>2-Year-olds</a:t>
                      </a:r>
                      <a:endParaRPr lang="en-GB" sz="2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Count in sequence to 3. </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lvl="0" indent="-171450" algn="ctr">
                        <a:buFont typeface="Arial" panose="020B0604020202020204" pitchFamily="34" charset="0"/>
                        <a:buChar char="•"/>
                      </a:pPr>
                      <a:r>
                        <a:rPr lang="en-GB" sz="1100"/>
                        <a:t>Recognise the numeral 1 and say the name. </a:t>
                      </a:r>
                    </a:p>
                    <a:p>
                      <a:pPr marL="171450" lvl="0" indent="-171450" algn="ctr">
                        <a:buFont typeface="Arial" panose="020B0604020202020204" pitchFamily="34" charset="0"/>
                        <a:buChar char="•"/>
                      </a:pPr>
                      <a:r>
                        <a:rPr lang="en-GB" sz="1100"/>
                        <a:t>Count in sequence to 5. </a:t>
                      </a:r>
                    </a:p>
                    <a:p>
                      <a:pPr marL="171450" lvl="0" indent="-171450" algn="ctr">
                        <a:buFont typeface="Arial" panose="020B0604020202020204" pitchFamily="34" charset="0"/>
                        <a:buChar char="•"/>
                      </a:pPr>
                      <a:r>
                        <a:rPr lang="en-GB" sz="1100"/>
                        <a:t>Assign a number name to each object of up to 2 items In a set.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kumimoji="0" lang="en-US"/>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Assign a number name to each object of up to 3 items In a set.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Understand numerals 1 and 2.</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Count in sequence from 0-5.</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Count forwards and backwards to 3. </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663662612"/>
                  </a:ext>
                </a:extLst>
              </a:tr>
              <a:tr h="8256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u="none" strike="noStrike" noProof="0">
                          <a:solidFill>
                            <a:srgbClr val="000000"/>
                          </a:solidFill>
                          <a:latin typeface="Amatic SC"/>
                        </a:rPr>
                        <a:t>counting </a:t>
                      </a:r>
                    </a:p>
                    <a:p>
                      <a:pPr lvl="0" algn="ctr">
                        <a:buNone/>
                      </a:pPr>
                      <a:r>
                        <a:rPr lang="en-US" sz="2400" b="0" i="0" u="none" strike="noStrike" noProof="0">
                          <a:solidFill>
                            <a:srgbClr val="000000"/>
                          </a:solidFill>
                          <a:latin typeface="Amatic SC"/>
                        </a:rPr>
                        <a:t>3-Year-olds</a:t>
                      </a:r>
                      <a:endParaRPr lang="en-GB" sz="2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Recognise numeral 3.</a:t>
                      </a:r>
                    </a:p>
                    <a:p>
                      <a:pPr marL="171450" lvl="0" indent="-171450" algn="ctr" rtl="0">
                        <a:buFont typeface="Arial" panose="020B0604020202020204" pitchFamily="34" charset="0"/>
                        <a:buChar char="•"/>
                      </a:pPr>
                      <a:r>
                        <a:rPr lang="en-GB" sz="1100" b="0" i="0">
                          <a:solidFill>
                            <a:srgbClr val="000000"/>
                          </a:solidFill>
                          <a:effectLst/>
                          <a:latin typeface="Comic Sans MS"/>
                        </a:rPr>
                        <a:t>Count backwards from 5.</a:t>
                      </a:r>
                    </a:p>
                    <a:p>
                      <a:pPr marL="171450" lvl="0" indent="-171450" algn="ctr" rtl="0">
                        <a:buFont typeface="Arial" panose="020B0604020202020204" pitchFamily="34" charset="0"/>
                        <a:buChar char="•"/>
                      </a:pPr>
                      <a:r>
                        <a:rPr lang="en-GB" sz="1100" b="0" i="0">
                          <a:solidFill>
                            <a:srgbClr val="000000"/>
                          </a:solidFill>
                          <a:effectLst/>
                          <a:latin typeface="Comic Sans MS"/>
                        </a:rPr>
                        <a:t>Recognise numerals that are special to them. </a:t>
                      </a:r>
                    </a:p>
                    <a:p>
                      <a:pPr marL="171450" lvl="0" indent="-171450" algn="ctr" rtl="0">
                        <a:buFont typeface="Arial" panose="020B0604020202020204" pitchFamily="34" charset="0"/>
                        <a:buChar char="•"/>
                      </a:pPr>
                      <a:r>
                        <a:rPr lang="en-GB" sz="1100" b="0" i="0">
                          <a:solidFill>
                            <a:srgbClr val="000000"/>
                          </a:solidFill>
                          <a:effectLst/>
                          <a:latin typeface="Comic Sans MS"/>
                        </a:rPr>
                        <a:t>Know that 0 means nothing.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Assign a number name to each object of up to 4 items In a set.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Count in sequence from 0-10.</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Recognise the numeral 4.</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Make mathematical marks to represent counting.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a:txBody>
                    <a:bodyPr/>
                    <a:lstStyle/>
                    <a:p>
                      <a:pPr marL="171450" lvl="0" indent="-171450" algn="ctr">
                        <a:buFont typeface="Arial" panose="020B0604020202020204" pitchFamily="34" charset="0"/>
                        <a:buChar char="•"/>
                      </a:pPr>
                      <a:r>
                        <a:rPr lang="en-GB" sz="1100"/>
                        <a:t>Count in sequence from 0-10 and backward.</a:t>
                      </a:r>
                    </a:p>
                    <a:p>
                      <a:pPr marL="171450" lvl="0" indent="-171450" algn="ctr">
                        <a:buFont typeface="Arial" panose="020B0604020202020204" pitchFamily="34" charset="0"/>
                        <a:buChar char="•"/>
                      </a:pPr>
                      <a:r>
                        <a:rPr lang="en-GB" sz="1100"/>
                        <a:t>Understand numerals 1-5.</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Assign a number name to each object of up to 5 items In a set.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a:t>Form some recognisable numerals. </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528175623"/>
                  </a:ext>
                </a:extLst>
              </a:tr>
              <a:tr h="8025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u="none" strike="noStrike" noProof="0">
                          <a:solidFill>
                            <a:srgbClr val="000000"/>
                          </a:solidFill>
                          <a:latin typeface="Amatic SC"/>
                        </a:rPr>
                        <a:t>Comparison  </a:t>
                      </a:r>
                    </a:p>
                    <a:p>
                      <a:pPr lvl="0" algn="ctr">
                        <a:buNone/>
                      </a:pPr>
                      <a:r>
                        <a:rPr lang="en-US" sz="2400" b="0" i="0" u="none" strike="noStrike" noProof="0">
                          <a:solidFill>
                            <a:srgbClr val="000000"/>
                          </a:solidFill>
                          <a:latin typeface="Amatic SC"/>
                        </a:rPr>
                        <a:t>2-Year-olds</a:t>
                      </a:r>
                      <a:endParaRPr lang="en-GB" sz="2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Understand the word more by adding objects or taking more turns in play.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lvl="0" indent="-171450" algn="ctr">
                        <a:buFont typeface="Arial" panose="020B0604020202020204" pitchFamily="34" charset="0"/>
                        <a:buChar char="•"/>
                      </a:pPr>
                      <a:r>
                        <a:rPr lang="en-GB" sz="1100"/>
                        <a:t>Understand the word less by taking objects away in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a:txBody>
                    <a:bodyPr/>
                    <a:lstStyle/>
                    <a:p>
                      <a:pPr marL="171450" lvl="0" indent="-171450" algn="ctr">
                        <a:buFont typeface="Arial" panose="020B0604020202020204" pitchFamily="34" charset="0"/>
                        <a:buChar char="•"/>
                      </a:pPr>
                      <a:r>
                        <a:rPr lang="en-GB" sz="1100"/>
                        <a:t>Compare quantities.</a:t>
                      </a:r>
                    </a:p>
                    <a:p>
                      <a:pPr marL="171450" lvl="0" indent="-171450" algn="ctr">
                        <a:buFont typeface="Arial" panose="020B0604020202020204" pitchFamily="34" charset="0"/>
                        <a:buChar char="•"/>
                      </a:pPr>
                      <a:r>
                        <a:rPr lang="en-GB" sz="1100"/>
                        <a:t>Understand more and less.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423602196"/>
                  </a:ext>
                </a:extLst>
              </a:tr>
              <a:tr h="8025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u="none" strike="noStrike" noProof="0">
                          <a:solidFill>
                            <a:srgbClr val="000000"/>
                          </a:solidFill>
                          <a:latin typeface="Amatic SC"/>
                        </a:rPr>
                        <a:t>Comparison </a:t>
                      </a:r>
                    </a:p>
                    <a:p>
                      <a:pPr lvl="0" algn="ctr">
                        <a:buNone/>
                      </a:pPr>
                      <a:r>
                        <a:rPr lang="en-US" sz="2400" b="0" i="0" u="none" strike="noStrike" noProof="0">
                          <a:solidFill>
                            <a:srgbClr val="000000"/>
                          </a:solidFill>
                          <a:latin typeface="Amatic SC"/>
                        </a:rPr>
                        <a:t>3-Year-olds</a:t>
                      </a:r>
                      <a:endParaRPr lang="en-GB" sz="2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Explain understanding of more and fewer.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lvl="0" indent="-171450" algn="ctr">
                        <a:buFont typeface="Arial" panose="020B0604020202020204" pitchFamily="34" charset="0"/>
                        <a:buChar char="•"/>
                      </a:pPr>
                      <a:r>
                        <a:rPr lang="en-GB" sz="1100"/>
                        <a:t>Notice when there is the same amount in a set. </a:t>
                      </a:r>
                    </a:p>
                    <a:p>
                      <a:pPr marL="171450" lvl="0" indent="-171450" algn="ctr">
                        <a:buFont typeface="Arial" panose="020B0604020202020204" pitchFamily="34" charset="0"/>
                        <a:buChar char="•"/>
                      </a:pPr>
                      <a:r>
                        <a:rPr lang="en-GB" sz="1100"/>
                        <a:t>Compare quantities in their paly.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a:txBody>
                    <a:bodyPr/>
                    <a:lstStyle/>
                    <a:p>
                      <a:pPr marL="171450" lvl="0" indent="-171450" algn="ctr">
                        <a:buFont typeface="Arial" panose="020B0604020202020204" pitchFamily="34" charset="0"/>
                        <a:buChar char="•"/>
                      </a:pPr>
                      <a:r>
                        <a:rPr lang="en-GB" sz="1100"/>
                        <a:t>Explain and reason why there is more or fewer when comparing 2 groups. </a:t>
                      </a:r>
                    </a:p>
                    <a:p>
                      <a:pPr marL="171450" lvl="0" indent="-171450" algn="ctr">
                        <a:buFont typeface="Arial" panose="020B0604020202020204" pitchFamily="34" charset="0"/>
                        <a:buChar char="•"/>
                      </a:pPr>
                      <a:r>
                        <a:rPr lang="en-GB" sz="1100"/>
                        <a:t>Explain and reason why 2 groups of objects are the same. </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4210726961"/>
                  </a:ext>
                </a:extLst>
              </a:tr>
              <a:tr h="9214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a:solidFill>
                            <a:srgbClr val="000000"/>
                          </a:solidFill>
                          <a:latin typeface="Amatic SC"/>
                        </a:rPr>
                        <a:t>Subitising  </a:t>
                      </a:r>
                    </a:p>
                    <a:p>
                      <a:pPr lvl="0" algn="ctr">
                        <a:buNone/>
                      </a:pPr>
                      <a:r>
                        <a:rPr lang="en-US" sz="2800" b="0" i="0" u="none" strike="noStrike" noProof="0">
                          <a:solidFill>
                            <a:srgbClr val="000000"/>
                          </a:solidFill>
                          <a:latin typeface="Amatic SC"/>
                        </a:rPr>
                        <a:t>2-Year-olds</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Subitise with my eyes.</a:t>
                      </a:r>
                    </a:p>
                    <a:p>
                      <a:pPr marL="171450" lvl="0" indent="-171450" algn="ctr" rtl="0">
                        <a:buFont typeface="Arial" panose="020B0604020202020204" pitchFamily="34" charset="0"/>
                        <a:buChar char="•"/>
                      </a:pPr>
                      <a:r>
                        <a:rPr lang="en-GB" sz="1100" b="0" i="0">
                          <a:solidFill>
                            <a:srgbClr val="000000"/>
                          </a:solidFill>
                          <a:effectLst/>
                          <a:latin typeface="Comic Sans MS"/>
                        </a:rPr>
                        <a:t>Recognise a one dot on a dice or domino. </a:t>
                      </a:r>
                    </a:p>
                    <a:p>
                      <a:pPr marL="171450" lvl="0" indent="-171450" algn="ctr" rtl="0">
                        <a:buFont typeface="Arial" panose="020B0604020202020204" pitchFamily="34" charset="0"/>
                        <a:buChar char="•"/>
                      </a:pPr>
                      <a:r>
                        <a:rPr lang="en-GB" sz="1100" b="0" i="0">
                          <a:solidFill>
                            <a:srgbClr val="000000"/>
                          </a:solidFill>
                          <a:effectLst/>
                          <a:latin typeface="Comic Sans MS"/>
                        </a:rPr>
                        <a:t>Represent one on my fingers.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Subitise with my eyes.</a:t>
                      </a:r>
                    </a:p>
                    <a:p>
                      <a:pPr marL="171450" lvl="0" indent="-171450" algn="ctr" rtl="0">
                        <a:buFont typeface="Arial" panose="020B0604020202020204" pitchFamily="34" charset="0"/>
                        <a:buChar char="•"/>
                      </a:pPr>
                      <a:r>
                        <a:rPr lang="en-GB" sz="1100" b="0" i="0">
                          <a:solidFill>
                            <a:srgbClr val="000000"/>
                          </a:solidFill>
                          <a:effectLst/>
                          <a:latin typeface="Comic Sans MS"/>
                        </a:rPr>
                        <a:t>Recognise two dots on a dice or domino. </a:t>
                      </a:r>
                    </a:p>
                    <a:p>
                      <a:pPr marL="171450" lvl="0" indent="-171450" algn="ctr" rtl="0">
                        <a:buFont typeface="Arial" panose="020B0604020202020204" pitchFamily="34" charset="0"/>
                        <a:buChar char="•"/>
                      </a:pPr>
                      <a:r>
                        <a:rPr lang="en-GB" sz="1100" b="0" i="0">
                          <a:solidFill>
                            <a:srgbClr val="000000"/>
                          </a:solidFill>
                          <a:effectLst/>
                          <a:latin typeface="Comic Sans MS"/>
                        </a:rPr>
                        <a:t>Represent two on my fingers.</a:t>
                      </a:r>
                    </a:p>
                    <a:p>
                      <a:pPr marL="171450" lvl="0" indent="-171450" algn="ctr">
                        <a:buFont typeface="Arial" panose="020B0604020202020204" pitchFamily="34" charset="0"/>
                        <a:buChar char="•"/>
                      </a:pPr>
                      <a:endParaRPr lang="en-GB"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a:txBody>
                    <a:bodyPr/>
                    <a:lstStyle/>
                    <a:p>
                      <a:pPr marL="171450" lvl="0" indent="-171450" algn="ctr">
                        <a:buFont typeface="Arial" panose="020B0604020202020204" pitchFamily="34" charset="0"/>
                        <a:buChar char="•"/>
                      </a:pPr>
                      <a:r>
                        <a:rPr lang="en-GB" sz="1100"/>
                        <a:t>Subitise and recognise the quantity of three.</a:t>
                      </a:r>
                    </a:p>
                    <a:p>
                      <a:pPr marL="171450" lvl="0" indent="-171450" algn="ctr">
                        <a:buFont typeface="Arial" panose="020B0604020202020204" pitchFamily="34" charset="0"/>
                        <a:buChar char="•"/>
                      </a:pPr>
                      <a:r>
                        <a:rPr lang="en-GB" sz="1100"/>
                        <a:t>Represent three on my fingers. </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76791499"/>
                  </a:ext>
                </a:extLst>
              </a:tr>
              <a:tr h="10700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a:solidFill>
                            <a:srgbClr val="000000"/>
                          </a:solidFill>
                          <a:latin typeface="Amatic SC"/>
                        </a:rPr>
                        <a:t>subitising </a:t>
                      </a:r>
                    </a:p>
                    <a:p>
                      <a:pPr lvl="0" algn="ctr">
                        <a:buNone/>
                      </a:pPr>
                      <a:r>
                        <a:rPr lang="en-US" sz="2800" b="0" i="0" u="none" strike="noStrike" noProof="0">
                          <a:solidFill>
                            <a:srgbClr val="000000"/>
                          </a:solidFill>
                          <a:latin typeface="Amatic SC"/>
                        </a:rPr>
                        <a:t>3-Year-olds</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a:solidFill>
                            <a:srgbClr val="000000"/>
                          </a:solidFill>
                          <a:effectLst/>
                          <a:latin typeface="Comic Sans MS"/>
                        </a:rPr>
                        <a:t>Recognise dice and dot patterns up to 2.</a:t>
                      </a:r>
                    </a:p>
                    <a:p>
                      <a:pPr marL="171450" lvl="0" indent="-171450" algn="ctr" rtl="0">
                        <a:buFont typeface="Arial" panose="020B0604020202020204" pitchFamily="34" charset="0"/>
                        <a:buChar char="•"/>
                      </a:pPr>
                      <a:r>
                        <a:rPr lang="en-GB" sz="1100" b="0" i="0">
                          <a:solidFill>
                            <a:srgbClr val="000000"/>
                          </a:solidFill>
                          <a:effectLst/>
                          <a:latin typeface="Comic Sans MS"/>
                        </a:rPr>
                        <a:t>Represent 1 and 2 in a fives frame.</a:t>
                      </a:r>
                    </a:p>
                    <a:p>
                      <a:pPr marL="171450" lvl="0" indent="-171450" algn="ctr" rtl="0">
                        <a:buFont typeface="Arial" panose="020B0604020202020204" pitchFamily="34" charset="0"/>
                        <a:buChar char="•"/>
                      </a:pPr>
                      <a:endParaRPr lang="en-GB" sz="1100" b="0" i="0">
                        <a:solidFill>
                          <a:srgbClr val="000000"/>
                        </a:solidFill>
                        <a:effectLst/>
                        <a:latin typeface="Comic Sans M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E6E5FB"/>
                    </a:solidFill>
                  </a:tcPr>
                </a:tc>
                <a:tc gridSpan="2">
                  <a:txBody>
                    <a:bodyPr/>
                    <a:lstStyle/>
                    <a:p>
                      <a:pPr marL="171450" lvl="0" indent="-171450" algn="ctr">
                        <a:buFont typeface="Arial" panose="020B0604020202020204" pitchFamily="34" charset="0"/>
                        <a:buChar char="•"/>
                      </a:pPr>
                      <a:r>
                        <a:rPr lang="en-GB" sz="1100"/>
                        <a:t>Recognise dice and dot patterns of 3 and 4.</a:t>
                      </a:r>
                    </a:p>
                    <a:p>
                      <a:pPr marL="171450" lvl="0" indent="-171450" algn="ctr">
                        <a:buFont typeface="Arial" panose="020B0604020202020204" pitchFamily="34" charset="0"/>
                        <a:buChar char="•"/>
                      </a:pPr>
                      <a:r>
                        <a:rPr lang="en-GB" sz="1100"/>
                        <a:t>Represent 3, 4, and 5 in a fives frame.</a:t>
                      </a:r>
                    </a:p>
                    <a:p>
                      <a:pPr marL="171450" lvl="0" indent="-171450" algn="ctr">
                        <a:buFont typeface="Arial" panose="020B0604020202020204" pitchFamily="34" charset="0"/>
                        <a:buChar char="•"/>
                      </a:pPr>
                      <a:r>
                        <a:rPr lang="en-GB" sz="1100"/>
                        <a:t>Know what whole means.</a:t>
                      </a:r>
                    </a:p>
                    <a:p>
                      <a:pPr marL="171450" lvl="0" indent="-171450" algn="ctr">
                        <a:buFont typeface="Arial" panose="020B0604020202020204" pitchFamily="34" charset="0"/>
                        <a:buChar char="•"/>
                      </a:pPr>
                      <a:r>
                        <a:rPr lang="en-GB" sz="1100"/>
                        <a:t>Understand numerals and what they mean (threeness of 3)</a:t>
                      </a:r>
                    </a:p>
                    <a:p>
                      <a:pPr marL="171450" lvl="0" indent="-171450" algn="ctr">
                        <a:buFont typeface="Arial" panose="020B0604020202020204" pitchFamily="34" charset="0"/>
                        <a:buChar char="•"/>
                      </a:pPr>
                      <a:endParaRPr lang="en-GB"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hMerge="1">
                  <a:txBody>
                    <a:bodyPr/>
                    <a:lstStyle/>
                    <a:p>
                      <a:endParaRPr lang="en-GB"/>
                    </a:p>
                  </a:txBody>
                  <a:tcPr/>
                </a:tc>
                <a:tc>
                  <a:txBody>
                    <a:bodyPr/>
                    <a:lstStyle/>
                    <a:p>
                      <a:pPr marL="171450" lvl="0" indent="-171450" algn="ctr">
                        <a:buFont typeface="Arial" panose="020B0604020202020204" pitchFamily="34" charset="0"/>
                        <a:buChar char="•"/>
                      </a:pPr>
                      <a:r>
                        <a:rPr lang="en-GB" sz="1100"/>
                        <a:t>Recognise dice patterns of 5.</a:t>
                      </a:r>
                    </a:p>
                    <a:p>
                      <a:pPr marL="171450" lvl="0" indent="-171450" algn="ctr">
                        <a:buFont typeface="Arial" panose="020B0604020202020204" pitchFamily="34" charset="0"/>
                        <a:buChar char="•"/>
                      </a:pPr>
                      <a:r>
                        <a:rPr lang="en-GB" sz="1100"/>
                        <a:t>Explain the number of objects in a fives frame. </a:t>
                      </a:r>
                    </a:p>
                    <a:p>
                      <a:pPr marL="171450" lvl="0" indent="-171450" algn="ctr">
                        <a:buFont typeface="Arial" panose="020B0604020202020204" pitchFamily="34" charset="0"/>
                        <a:buChar char="•"/>
                      </a:pPr>
                      <a:r>
                        <a:rPr lang="en-GB" sz="1100"/>
                        <a:t>Know what whole and part means. </a:t>
                      </a:r>
                    </a:p>
                    <a:p>
                      <a:pPr marL="171450" lvl="0" indent="-171450" algn="ctr">
                        <a:buFont typeface="Arial" panose="020B0604020202020204" pitchFamily="34" charset="0"/>
                        <a:buChar char="•"/>
                      </a:pPr>
                      <a:r>
                        <a:rPr lang="en-GB" sz="1100"/>
                        <a:t>Subitise 0-5. </a:t>
                      </a:r>
                    </a:p>
                    <a:p>
                      <a:pPr marL="171450" lvl="0" indent="-171450" algn="ctr">
                        <a:buFont typeface="Arial" panose="020B0604020202020204" pitchFamily="34" charset="0"/>
                        <a:buChar char="•"/>
                      </a:pPr>
                      <a:endParaRPr lang="en-GB" sz="1100"/>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solidFill>
                      <a:srgbClr val="E6E5FB"/>
                    </a:solidFill>
                  </a:tcPr>
                </a:tc>
                <a:extLst>
                  <a:ext uri="{0D108BD9-81ED-4DB2-BD59-A6C34878D82A}">
                    <a16:rowId xmlns:a16="http://schemas.microsoft.com/office/drawing/2014/main" val="1522463358"/>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89331" y="-77119"/>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95524848"/>
              </p:ext>
            </p:extLst>
          </p:nvPr>
        </p:nvGraphicFramePr>
        <p:xfrm>
          <a:off x="261628" y="133406"/>
          <a:ext cx="11749160" cy="6639970"/>
        </p:xfrm>
        <a:graphic>
          <a:graphicData uri="http://schemas.openxmlformats.org/drawingml/2006/table">
            <a:tbl>
              <a:tblPr firstRow="1" bandRow="1">
                <a:tableStyleId>{5C22544A-7EE6-4342-B048-85BDC9FD1C3A}</a:tableStyleId>
              </a:tblPr>
              <a:tblGrid>
                <a:gridCol w="1637050">
                  <a:extLst>
                    <a:ext uri="{9D8B030D-6E8A-4147-A177-3AD203B41FA5}">
                      <a16:colId xmlns:a16="http://schemas.microsoft.com/office/drawing/2014/main" val="385991600"/>
                    </a:ext>
                  </a:extLst>
                </a:gridCol>
                <a:gridCol w="3274100">
                  <a:extLst>
                    <a:ext uri="{9D8B030D-6E8A-4147-A177-3AD203B41FA5}">
                      <a16:colId xmlns:a16="http://schemas.microsoft.com/office/drawing/2014/main" val="2865123548"/>
                    </a:ext>
                  </a:extLst>
                </a:gridCol>
                <a:gridCol w="3482379">
                  <a:extLst>
                    <a:ext uri="{9D8B030D-6E8A-4147-A177-3AD203B41FA5}">
                      <a16:colId xmlns:a16="http://schemas.microsoft.com/office/drawing/2014/main" val="1315738151"/>
                    </a:ext>
                  </a:extLst>
                </a:gridCol>
                <a:gridCol w="3355631">
                  <a:extLst>
                    <a:ext uri="{9D8B030D-6E8A-4147-A177-3AD203B41FA5}">
                      <a16:colId xmlns:a16="http://schemas.microsoft.com/office/drawing/2014/main" val="214153385"/>
                    </a:ext>
                  </a:extLst>
                </a:gridCol>
              </a:tblGrid>
              <a:tr h="447893">
                <a:tc>
                  <a:txBody>
                    <a:bodyPr/>
                    <a:lstStyle/>
                    <a:p>
                      <a:pPr algn="ctr"/>
                      <a:endParaRPr lang="en-GB"/>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lvl="0" algn="ctr">
                        <a:buNone/>
                      </a:pPr>
                      <a:r>
                        <a:rPr lang="en-GB" sz="2400" dirty="0">
                          <a:solidFill>
                            <a:schemeClr val="bg1">
                              <a:lumMod val="50000"/>
                            </a:schemeClr>
                          </a:solidFill>
                          <a:latin typeface="Amatic SC"/>
                          <a:cs typeface="Amatic SC"/>
                        </a:rPr>
                        <a:t>Starting point </a:t>
                      </a:r>
                    </a:p>
                  </a:txBody>
                  <a:tcPr>
                    <a:lnL w="12700">
                      <a:no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2400" dirty="0">
                          <a:solidFill>
                            <a:schemeClr val="bg1">
                              <a:lumMod val="50000"/>
                            </a:schemeClr>
                          </a:solidFill>
                          <a:latin typeface="Amatic SC"/>
                          <a:cs typeface="Amatic SC"/>
                        </a:rPr>
                        <a:t>Mid-point</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400" dirty="0">
                          <a:solidFill>
                            <a:schemeClr val="bg1">
                              <a:lumMod val="50000"/>
                            </a:schemeClr>
                          </a:solidFill>
                          <a:latin typeface="Amatic SC"/>
                          <a:cs typeface="Amatic SC"/>
                        </a:rPr>
                        <a:t>End point </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047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dirty="0">
                          <a:solidFill>
                            <a:srgbClr val="000000"/>
                          </a:solidFill>
                          <a:latin typeface="Amatic SC"/>
                        </a:rPr>
                        <a:t>pattern  </a:t>
                      </a:r>
                    </a:p>
                    <a:p>
                      <a:pPr lvl="0" algn="ctr">
                        <a:buNone/>
                      </a:pPr>
                      <a:r>
                        <a:rPr lang="en-US" sz="2800" b="0" i="0" u="none" strike="noStrike" noProof="0" dirty="0">
                          <a:solidFill>
                            <a:srgbClr val="000000"/>
                          </a:solidFill>
                          <a:latin typeface="Amatic SC"/>
                        </a:rPr>
                        <a:t>2-Year-olds</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dirty="0">
                          <a:solidFill>
                            <a:srgbClr val="000000"/>
                          </a:solidFill>
                          <a:effectLst/>
                          <a:latin typeface="Comic Sans MS"/>
                        </a:rPr>
                        <a:t>Join in with actions with </a:t>
                      </a:r>
                      <a:r>
                        <a:rPr lang="en-GB" sz="1100" b="0" i="0" dirty="0" err="1">
                          <a:solidFill>
                            <a:srgbClr val="000000"/>
                          </a:solidFill>
                          <a:effectLst/>
                          <a:latin typeface="Comic Sans MS"/>
                        </a:rPr>
                        <a:t>favorite</a:t>
                      </a:r>
                      <a:r>
                        <a:rPr lang="en-GB" sz="1100" b="0" i="0" dirty="0">
                          <a:solidFill>
                            <a:srgbClr val="000000"/>
                          </a:solidFill>
                          <a:effectLst/>
                          <a:latin typeface="Comic Sans MS"/>
                        </a:rPr>
                        <a:t> rhymes.</a:t>
                      </a:r>
                    </a:p>
                    <a:p>
                      <a:pPr marL="171450" lvl="0" indent="-171450" algn="ctr" rtl="0">
                        <a:buFont typeface="Arial" panose="020B0604020202020204" pitchFamily="34" charset="0"/>
                        <a:buChar char="•"/>
                      </a:pPr>
                      <a:r>
                        <a:rPr lang="en-GB" sz="1100" b="0" i="0" dirty="0">
                          <a:solidFill>
                            <a:srgbClr val="000000"/>
                          </a:solidFill>
                          <a:effectLst/>
                          <a:latin typeface="Comic Sans MS"/>
                        </a:rPr>
                        <a:t>Understand now and next.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Anticipate key events in my day.</a:t>
                      </a:r>
                    </a:p>
                    <a:p>
                      <a:pPr marL="171450" lvl="0" indent="-171450" algn="ctr">
                        <a:buFont typeface="Arial" panose="020B0604020202020204" pitchFamily="34" charset="0"/>
                        <a:buChar char="•"/>
                      </a:pPr>
                      <a:r>
                        <a:rPr lang="en-GB" sz="1100" dirty="0"/>
                        <a:t>Line up or arrange objects of importance to me. </a:t>
                      </a:r>
                    </a:p>
                    <a:p>
                      <a:pPr marL="171450" lvl="0" indent="-171450" algn="ctr">
                        <a:buFont typeface="Arial" panose="020B0604020202020204" pitchFamily="34" charset="0"/>
                        <a:buChar char="•"/>
                      </a:pPr>
                      <a:endParaRPr lang="en-GB"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Predict what comes next in my routine.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663662612"/>
                  </a:ext>
                </a:extLst>
              </a:tr>
              <a:tr h="1047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dirty="0">
                          <a:solidFill>
                            <a:srgbClr val="000000"/>
                          </a:solidFill>
                          <a:latin typeface="Amatic SC"/>
                        </a:rPr>
                        <a:t>Pattern  </a:t>
                      </a:r>
                    </a:p>
                    <a:p>
                      <a:pPr lvl="0" algn="ctr">
                        <a:buNone/>
                      </a:pPr>
                      <a:r>
                        <a:rPr lang="en-US" sz="2800" b="0" i="0" u="none" strike="noStrike" noProof="0" dirty="0">
                          <a:solidFill>
                            <a:srgbClr val="000000"/>
                          </a:solidFill>
                          <a:latin typeface="Amatic SC"/>
                        </a:rPr>
                        <a:t>3-Year-olds</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dirty="0">
                          <a:solidFill>
                            <a:srgbClr val="000000"/>
                          </a:solidFill>
                          <a:effectLst/>
                          <a:latin typeface="Comic Sans MS"/>
                        </a:rPr>
                        <a:t>Recognise objects that have the same characteristics. </a:t>
                      </a:r>
                    </a:p>
                    <a:p>
                      <a:pPr marL="171450" lvl="0" indent="-171450" algn="ctr" rtl="0">
                        <a:buFont typeface="Arial" panose="020B0604020202020204" pitchFamily="34" charset="0"/>
                        <a:buChar char="•"/>
                      </a:pPr>
                      <a:r>
                        <a:rPr lang="en-GB" sz="1100" b="0" i="0" dirty="0">
                          <a:solidFill>
                            <a:srgbClr val="000000"/>
                          </a:solidFill>
                          <a:effectLst/>
                          <a:latin typeface="Comic Sans MS"/>
                        </a:rPr>
                        <a:t>Recognise when objects are identical.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Follow an AB pattern. </a:t>
                      </a:r>
                    </a:p>
                    <a:p>
                      <a:pPr marL="171450" lvl="0" indent="-171450" algn="ctr">
                        <a:buFont typeface="Arial" panose="020B0604020202020204" pitchFamily="34" charset="0"/>
                        <a:buChar char="•"/>
                      </a:pPr>
                      <a:r>
                        <a:rPr lang="en-GB" sz="1100" dirty="0"/>
                        <a:t>Create AB patterns.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Recognise simple patterns.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528175623"/>
                  </a:ext>
                </a:extLst>
              </a:tr>
              <a:tr h="1047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dirty="0">
                          <a:solidFill>
                            <a:srgbClr val="000000"/>
                          </a:solidFill>
                          <a:latin typeface="Amatic SC"/>
                        </a:rPr>
                        <a:t>Shape, space</a:t>
                      </a:r>
                    </a:p>
                    <a:p>
                      <a:pPr lvl="0" algn="ctr">
                        <a:buNone/>
                      </a:pPr>
                      <a:r>
                        <a:rPr lang="en-US" sz="2800" b="0" i="0" u="none" strike="noStrike" noProof="0" dirty="0">
                          <a:solidFill>
                            <a:srgbClr val="000000"/>
                          </a:solidFill>
                          <a:latin typeface="Amatic SC"/>
                        </a:rPr>
                        <a:t>2-Year-olds</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dirty="0">
                          <a:solidFill>
                            <a:srgbClr val="000000"/>
                          </a:solidFill>
                          <a:effectLst/>
                          <a:latin typeface="Comic Sans MS"/>
                        </a:rPr>
                        <a:t>Sort 3D shapes into a shape sorter.</a:t>
                      </a:r>
                    </a:p>
                    <a:p>
                      <a:pPr marL="171450" lvl="0" indent="-171450" algn="ctr" rtl="0">
                        <a:buFont typeface="Arial" panose="020B0604020202020204" pitchFamily="34" charset="0"/>
                        <a:buChar char="•"/>
                      </a:pPr>
                      <a:r>
                        <a:rPr lang="en-GB" sz="1100" b="0" i="0" dirty="0">
                          <a:solidFill>
                            <a:srgbClr val="000000"/>
                          </a:solidFill>
                          <a:effectLst/>
                          <a:latin typeface="Comic Sans MS"/>
                        </a:rPr>
                        <a:t>Use and respond to positional language up and down. </a:t>
                      </a:r>
                    </a:p>
                    <a:p>
                      <a:pPr marL="171450" lvl="0" indent="-171450" algn="ctr" rtl="0">
                        <a:buFont typeface="Arial" panose="020B0604020202020204" pitchFamily="34" charset="0"/>
                        <a:buChar char="•"/>
                      </a:pPr>
                      <a:r>
                        <a:rPr lang="en-GB" sz="1100" b="0" i="0" dirty="0">
                          <a:solidFill>
                            <a:srgbClr val="000000"/>
                          </a:solidFill>
                          <a:effectLst/>
                          <a:latin typeface="Comic Sans MS"/>
                        </a:rPr>
                        <a:t>Navigate around familiar spaces well.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Use and respond to positional language on top and under.</a:t>
                      </a:r>
                    </a:p>
                    <a:p>
                      <a:pPr marL="171450" lvl="0" indent="-171450" algn="ctr">
                        <a:buFont typeface="Arial" panose="020B0604020202020204" pitchFamily="34" charset="0"/>
                        <a:buChar char="•"/>
                      </a:pPr>
                      <a:r>
                        <a:rPr lang="en-GB" sz="1100" dirty="0"/>
                        <a:t>Learn to play with shapes and make arrangements.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Show an interest in shapes in the environment. </a:t>
                      </a:r>
                    </a:p>
                    <a:p>
                      <a:pPr marL="171450" lvl="0" indent="-171450" algn="ctr">
                        <a:buFont typeface="Arial" panose="020B0604020202020204" pitchFamily="34" charset="0"/>
                        <a:buChar char="•"/>
                      </a:pPr>
                      <a:r>
                        <a:rPr lang="en-GB" sz="1100" dirty="0"/>
                        <a:t>Build with shapes.</a:t>
                      </a:r>
                    </a:p>
                    <a:p>
                      <a:pPr marL="171450" lvl="0" indent="-171450" algn="ctr">
                        <a:buFont typeface="Arial" panose="020B0604020202020204" pitchFamily="34" charset="0"/>
                        <a:buChar char="•"/>
                      </a:pPr>
                      <a:r>
                        <a:rPr lang="en-GB" sz="1100" dirty="0"/>
                        <a:t>Use and respond to positional language next to.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423602196"/>
                  </a:ext>
                </a:extLst>
              </a:tr>
              <a:tr h="1047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dirty="0">
                          <a:solidFill>
                            <a:srgbClr val="000000"/>
                          </a:solidFill>
                          <a:latin typeface="Amatic SC"/>
                        </a:rPr>
                        <a:t>Shape, space</a:t>
                      </a:r>
                    </a:p>
                    <a:p>
                      <a:pPr lvl="0" algn="ctr">
                        <a:buNone/>
                      </a:pPr>
                      <a:r>
                        <a:rPr lang="en-US" sz="2800" b="0" i="0" u="none" strike="noStrike" noProof="0" dirty="0">
                          <a:solidFill>
                            <a:srgbClr val="000000"/>
                          </a:solidFill>
                          <a:latin typeface="Amatic SC"/>
                        </a:rPr>
                        <a:t>3-Year-olds</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dirty="0">
                          <a:solidFill>
                            <a:srgbClr val="000000"/>
                          </a:solidFill>
                          <a:effectLst/>
                          <a:latin typeface="Comic Sans MS"/>
                        </a:rPr>
                        <a:t>Recognise a triangle and a circle. </a:t>
                      </a:r>
                    </a:p>
                    <a:p>
                      <a:pPr marL="171450" lvl="0" indent="-171450" algn="ctr" rtl="0">
                        <a:buFont typeface="Arial" panose="020B0604020202020204" pitchFamily="34" charset="0"/>
                        <a:buChar char="•"/>
                      </a:pPr>
                      <a:r>
                        <a:rPr lang="en-GB" sz="1100" b="0" i="0" dirty="0">
                          <a:solidFill>
                            <a:srgbClr val="000000"/>
                          </a:solidFill>
                          <a:effectLst/>
                          <a:latin typeface="Comic Sans MS"/>
                        </a:rPr>
                        <a:t>Respond and understand positional language – front, behind and beside.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Recognise different-sized circles and triangles. </a:t>
                      </a:r>
                    </a:p>
                    <a:p>
                      <a:pPr marL="171450" lvl="0" indent="-171450" algn="ctr">
                        <a:buFont typeface="Arial" panose="020B0604020202020204" pitchFamily="34" charset="0"/>
                        <a:buChar char="•"/>
                      </a:pPr>
                      <a:r>
                        <a:rPr lang="en-GB" sz="1100" dirty="0"/>
                        <a:t>Make patterns with circles and triangles.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Recognise 2D and 3D shapes (sphere, cube and cuboid) </a:t>
                      </a:r>
                    </a:p>
                    <a:p>
                      <a:pPr marL="171450" lvl="0" indent="-171450" algn="ctr">
                        <a:buFont typeface="Arial" panose="020B0604020202020204" pitchFamily="34" charset="0"/>
                        <a:buChar char="•"/>
                      </a:pPr>
                      <a:r>
                        <a:rPr lang="en-GB" sz="1100" dirty="0"/>
                        <a:t>Follow and give directions – forwards, backward, above, and below.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4210726961"/>
                  </a:ext>
                </a:extLst>
              </a:tr>
              <a:tr h="834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dirty="0">
                          <a:solidFill>
                            <a:srgbClr val="000000"/>
                          </a:solidFill>
                          <a:latin typeface="Amatic SC"/>
                        </a:rPr>
                        <a:t>Measures </a:t>
                      </a:r>
                    </a:p>
                    <a:p>
                      <a:pPr lvl="0" algn="ctr">
                        <a:buNone/>
                      </a:pPr>
                      <a:r>
                        <a:rPr lang="en-US" sz="2800" b="0" i="0" u="none" strike="noStrike" noProof="0" dirty="0">
                          <a:solidFill>
                            <a:srgbClr val="000000"/>
                          </a:solidFill>
                          <a:latin typeface="Amatic SC"/>
                        </a:rPr>
                        <a:t>2-Year-olds</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dirty="0">
                          <a:solidFill>
                            <a:srgbClr val="000000"/>
                          </a:solidFill>
                          <a:effectLst/>
                          <a:latin typeface="Comic Sans MS"/>
                        </a:rPr>
                        <a:t>Understand the concept of big and small.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Recognise when a container is full. </a:t>
                      </a:r>
                    </a:p>
                    <a:p>
                      <a:pPr marL="171450" lvl="0" indent="-171450" algn="ctr">
                        <a:buFont typeface="Arial" panose="020B0604020202020204" pitchFamily="34" charset="0"/>
                        <a:buChar char="•"/>
                      </a:pPr>
                      <a:r>
                        <a:rPr lang="en-GB" sz="1100" dirty="0"/>
                        <a:t>Demonstrate when something feels heavy.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dirty="0"/>
                        <a:t>Compare heavy and light.</a:t>
                      </a:r>
                    </a:p>
                    <a:p>
                      <a:pPr marL="171450" lvl="0" indent="-171450" algn="ctr">
                        <a:buFont typeface="Arial" panose="020B0604020202020204" pitchFamily="34" charset="0"/>
                        <a:buChar char="•"/>
                      </a:pPr>
                      <a:r>
                        <a:rPr lang="en-GB" sz="1100" dirty="0"/>
                        <a:t>Compare between empty and full.</a:t>
                      </a:r>
                    </a:p>
                    <a:p>
                      <a:pPr marL="171450" lvl="0" indent="-171450" algn="ctr">
                        <a:buFont typeface="Arial" panose="020B0604020202020204" pitchFamily="34" charset="0"/>
                        <a:buChar char="•"/>
                      </a:pPr>
                      <a:r>
                        <a:rPr lang="en-GB" sz="1100" dirty="0"/>
                        <a:t>Compare different sizes. (short, long, tall and small)</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322488448"/>
                  </a:ext>
                </a:extLst>
              </a:tr>
              <a:tr h="1047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i="0" u="none" strike="noStrike" noProof="0" dirty="0">
                          <a:solidFill>
                            <a:srgbClr val="000000"/>
                          </a:solidFill>
                          <a:latin typeface="Amatic SC"/>
                        </a:rPr>
                        <a:t>Measures </a:t>
                      </a:r>
                    </a:p>
                    <a:p>
                      <a:pPr lvl="0" algn="ctr">
                        <a:buNone/>
                      </a:pPr>
                      <a:r>
                        <a:rPr lang="en-US" sz="2800" b="0" i="0" u="none" strike="noStrike" noProof="0" dirty="0">
                          <a:solidFill>
                            <a:srgbClr val="000000"/>
                          </a:solidFill>
                          <a:latin typeface="Amatic SC"/>
                        </a:rPr>
                        <a:t>3-Year-olds</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rtl="0">
                        <a:buFont typeface="Arial" panose="020B0604020202020204" pitchFamily="34" charset="0"/>
                        <a:buChar char="•"/>
                      </a:pPr>
                      <a:r>
                        <a:rPr lang="en-GB" sz="1100" b="0" i="0" dirty="0">
                          <a:solidFill>
                            <a:srgbClr val="000000"/>
                          </a:solidFill>
                          <a:effectLst/>
                          <a:latin typeface="Comic Sans MS"/>
                        </a:rPr>
                        <a:t>Use mathematical language to compare size, weight and length. </a:t>
                      </a:r>
                    </a:p>
                    <a:p>
                      <a:pPr marL="171450" lvl="0" indent="-171450" algn="ctr" rtl="0">
                        <a:buFont typeface="Arial" panose="020B0604020202020204" pitchFamily="34" charset="0"/>
                        <a:buChar char="•"/>
                      </a:pPr>
                      <a:r>
                        <a:rPr lang="en-GB" sz="1100" b="0" i="0" dirty="0">
                          <a:solidFill>
                            <a:srgbClr val="000000"/>
                          </a:solidFill>
                          <a:effectLst/>
                          <a:latin typeface="Comic Sans MS"/>
                        </a:rPr>
                        <a:t>Understand next and then.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E6E5FB"/>
                    </a:solidFill>
                  </a:tcPr>
                </a:tc>
                <a:tc>
                  <a:txBody>
                    <a:bodyPr/>
                    <a:lstStyle/>
                    <a:p>
                      <a:pPr marL="171450" lvl="0" indent="-171450" algn="ctr">
                        <a:buFont typeface="Arial" panose="020B0604020202020204" pitchFamily="34" charset="0"/>
                        <a:buChar char="•"/>
                      </a:pPr>
                      <a:r>
                        <a:rPr lang="en-GB" sz="1100" dirty="0"/>
                        <a:t>Know the key times of day. (morning and afternoon)</a:t>
                      </a:r>
                    </a:p>
                    <a:p>
                      <a:pPr marL="171450" lvl="0" indent="-171450" algn="ctr">
                        <a:buFont typeface="Arial" panose="020B0604020202020204" pitchFamily="34" charset="0"/>
                        <a:buChar char="•"/>
                      </a:pPr>
                      <a:r>
                        <a:rPr lang="en-GB" sz="1100" dirty="0"/>
                        <a:t>Role play shops. </a:t>
                      </a:r>
                    </a:p>
                    <a:p>
                      <a:pPr marL="171450" lvl="0" indent="-171450" algn="ctr">
                        <a:buFont typeface="Arial" panose="020B0604020202020204" pitchFamily="34" charset="0"/>
                        <a:buChar char="•"/>
                      </a:pPr>
                      <a:r>
                        <a:rPr lang="en-GB" sz="1100" dirty="0"/>
                        <a:t>Recognise short and tall. </a:t>
                      </a:r>
                    </a:p>
                    <a:p>
                      <a:pPr marL="171450" lvl="0" indent="-171450" algn="ctr">
                        <a:buFont typeface="Arial" panose="020B0604020202020204" pitchFamily="34" charset="0"/>
                        <a:buChar char="•"/>
                      </a:pPr>
                      <a:r>
                        <a:rPr lang="en-GB" sz="1100" dirty="0"/>
                        <a:t>Talk about length and width.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a:txBody>
                    <a:bodyPr/>
                    <a:lstStyle/>
                    <a:p>
                      <a:pPr marL="171450" lvl="0" indent="-171450" algn="ctr">
                        <a:buFont typeface="Arial" panose="020B0604020202020204" pitchFamily="34" charset="0"/>
                        <a:buChar char="•"/>
                      </a:pPr>
                      <a:r>
                        <a:rPr lang="en-GB" sz="1100" dirty="0"/>
                        <a:t>Order objects by weight or size.</a:t>
                      </a:r>
                    </a:p>
                    <a:p>
                      <a:pPr marL="171450" lvl="0" indent="-171450" algn="ctr">
                        <a:buFont typeface="Arial" panose="020B0604020202020204" pitchFamily="34" charset="0"/>
                        <a:buChar char="•"/>
                      </a:pPr>
                      <a:r>
                        <a:rPr lang="en-GB" sz="1100" dirty="0"/>
                        <a:t> Explain and compare objects. </a:t>
                      </a:r>
                    </a:p>
                    <a:p>
                      <a:pPr marL="171450" lvl="0" indent="-171450" algn="ctr">
                        <a:buFont typeface="Arial" panose="020B0604020202020204" pitchFamily="34" charset="0"/>
                        <a:buChar char="•"/>
                      </a:pPr>
                      <a:r>
                        <a:rPr lang="en-GB" sz="1100" dirty="0"/>
                        <a:t> Role-play shops using the language of money. </a:t>
                      </a:r>
                    </a:p>
                    <a:p>
                      <a:pPr marL="171450" lvl="0" indent="-171450" algn="ctr">
                        <a:buFont typeface="Arial" panose="020B0604020202020204" pitchFamily="34" charset="0"/>
                        <a:buChar char="•"/>
                      </a:pPr>
                      <a:r>
                        <a:rPr lang="en-GB" sz="1100" dirty="0"/>
                        <a:t>Understand what watches and clocks are sued for.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extLst>
                  <a:ext uri="{0D108BD9-81ED-4DB2-BD59-A6C34878D82A}">
                    <a16:rowId xmlns:a16="http://schemas.microsoft.com/office/drawing/2014/main" val="3649085239"/>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9757" y="0"/>
            <a:ext cx="618138" cy="618138"/>
          </a:xfrm>
          <a:prstGeom prst="rect">
            <a:avLst/>
          </a:prstGeom>
        </p:spPr>
      </p:pic>
    </p:spTree>
    <p:extLst>
      <p:ext uri="{BB962C8B-B14F-4D97-AF65-F5344CB8AC3E}">
        <p14:creationId xmlns:p14="http://schemas.microsoft.com/office/powerpoint/2010/main" val="4069515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51582853"/>
              </p:ext>
            </p:extLst>
          </p:nvPr>
        </p:nvGraphicFramePr>
        <p:xfrm>
          <a:off x="277090" y="138545"/>
          <a:ext cx="11643050" cy="5624243"/>
        </p:xfrm>
        <a:graphic>
          <a:graphicData uri="http://schemas.openxmlformats.org/drawingml/2006/table">
            <a:tbl>
              <a:tblPr firstRow="1" bandRow="1">
                <a:tableStyleId>{5C22544A-7EE6-4342-B048-85BDC9FD1C3A}</a:tableStyleId>
              </a:tblPr>
              <a:tblGrid>
                <a:gridCol w="1642708">
                  <a:extLst>
                    <a:ext uri="{9D8B030D-6E8A-4147-A177-3AD203B41FA5}">
                      <a16:colId xmlns:a16="http://schemas.microsoft.com/office/drawing/2014/main" val="385991600"/>
                    </a:ext>
                  </a:extLst>
                </a:gridCol>
                <a:gridCol w="3285414">
                  <a:extLst>
                    <a:ext uri="{9D8B030D-6E8A-4147-A177-3AD203B41FA5}">
                      <a16:colId xmlns:a16="http://schemas.microsoft.com/office/drawing/2014/main" val="2865123548"/>
                    </a:ext>
                  </a:extLst>
                </a:gridCol>
                <a:gridCol w="3312355">
                  <a:extLst>
                    <a:ext uri="{9D8B030D-6E8A-4147-A177-3AD203B41FA5}">
                      <a16:colId xmlns:a16="http://schemas.microsoft.com/office/drawing/2014/main" val="1315738151"/>
                    </a:ext>
                  </a:extLst>
                </a:gridCol>
                <a:gridCol w="3402573">
                  <a:extLst>
                    <a:ext uri="{9D8B030D-6E8A-4147-A177-3AD203B41FA5}">
                      <a16:colId xmlns:a16="http://schemas.microsoft.com/office/drawing/2014/main" val="2335150482"/>
                    </a:ext>
                  </a:extLst>
                </a:gridCol>
              </a:tblGrid>
              <a:tr h="849527">
                <a:tc>
                  <a:txBody>
                    <a:bodyPr/>
                    <a:lstStyle/>
                    <a:p>
                      <a:pPr marL="0" lvl="0" indent="0" algn="ctr">
                        <a:lnSpc>
                          <a:spcPct val="100000"/>
                        </a:lnSpc>
                        <a:spcBef>
                          <a:spcPts val="0"/>
                        </a:spcBef>
                        <a:spcAft>
                          <a:spcPts val="0"/>
                        </a:spcAft>
                        <a:buNone/>
                      </a:pPr>
                      <a:r>
                        <a:rPr lang="en-US" sz="2400" b="1" i="0" u="none" strike="noStrike" noProof="0" dirty="0">
                          <a:solidFill>
                            <a:srgbClr val="000000"/>
                          </a:solidFill>
                          <a:latin typeface="Amatic SC"/>
                        </a:rPr>
                        <a:t>Understanding the world</a:t>
                      </a:r>
                      <a:endParaRPr lang="en-US" sz="1600" b="1" i="0" u="none" strike="noStrike" noProof="0" dirty="0">
                        <a:solidFill>
                          <a:srgbClr val="000000"/>
                        </a:solidFill>
                        <a:latin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Starting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Mid-point</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End point</a:t>
                      </a:r>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extLst>
                  <a:ext uri="{0D108BD9-81ED-4DB2-BD59-A6C34878D82A}">
                    <a16:rowId xmlns:a16="http://schemas.microsoft.com/office/drawing/2014/main" val="4045742332"/>
                  </a:ext>
                </a:extLst>
              </a:tr>
              <a:tr h="892003">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geography </a:t>
                      </a: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2-Year-olds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US" sz="1200" dirty="0"/>
                        <a:t>Know where the nursery is in the school. </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lvl="0" indent="0" algn="ctr">
                        <a:lnSpc>
                          <a:spcPct val="100000"/>
                        </a:lnSpc>
                        <a:spcBef>
                          <a:spcPts val="0"/>
                        </a:spcBef>
                        <a:spcAft>
                          <a:spcPts val="0"/>
                        </a:spcAft>
                        <a:buNone/>
                      </a:pPr>
                      <a:r>
                        <a:rPr lang="en-GB" sz="1200" b="0" i="0" u="none" strike="noStrike" noProof="0" dirty="0">
                          <a:solidFill>
                            <a:srgbClr val="000000"/>
                          </a:solidFill>
                          <a:effectLst/>
                        </a:rPr>
                        <a:t>Know how to get to key places in nursery and the school. </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Follow simple directions.</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Describe different places I visit in nursery and school.</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30052493"/>
                  </a:ext>
                </a:extLst>
              </a:tr>
              <a:tr h="1104385">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geography </a:t>
                      </a:r>
                      <a:endParaRPr lang="en-US" sz="1600" b="0" i="0" u="none" strike="noStrike" noProof="0" dirty="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3-Year-olds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lgn="ctr">
                        <a:lnSpc>
                          <a:spcPct val="100000"/>
                        </a:lnSpc>
                        <a:spcBef>
                          <a:spcPts val="0"/>
                        </a:spcBef>
                        <a:spcAft>
                          <a:spcPts val="0"/>
                        </a:spcAft>
                        <a:buNone/>
                      </a:pPr>
                      <a:r>
                        <a:rPr lang="en-GB" sz="1200" b="0" i="0" u="none" strike="noStrike" noProof="0" dirty="0">
                          <a:solidFill>
                            <a:srgbClr val="000000"/>
                          </a:solidFill>
                          <a:effectLst/>
                        </a:rPr>
                        <a:t>Describe how I get to nursery from home. </a:t>
                      </a:r>
                    </a:p>
                    <a:p>
                      <a:pPr marL="0" lvl="0" indent="0" algn="ctr">
                        <a:lnSpc>
                          <a:spcPct val="100000"/>
                        </a:lnSpc>
                        <a:spcBef>
                          <a:spcPts val="0"/>
                        </a:spcBef>
                        <a:spcAft>
                          <a:spcPts val="0"/>
                        </a:spcAft>
                        <a:buNone/>
                      </a:pPr>
                      <a:r>
                        <a:rPr lang="en-GB" sz="1200" b="0" i="0" u="none" strike="noStrike" noProof="0" dirty="0">
                          <a:solidFill>
                            <a:srgbClr val="000000"/>
                          </a:solidFill>
                          <a:effectLst/>
                          <a:latin typeface="Calibri"/>
                        </a:rPr>
                        <a:t>Draw a map with two points using an x to mark the spot.</a:t>
                      </a:r>
                      <a:endParaRPr lang="en-GB" dirty="0"/>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Clr>
                          <a:srgbClr val="000000"/>
                        </a:buClr>
                        <a:buFont typeface="Arial,Sans-Serif"/>
                        <a:buChar char="•"/>
                      </a:pPr>
                      <a:r>
                        <a:rPr lang="en-GB" sz="1200" b="0" i="0" u="none" strike="noStrike" noProof="0" dirty="0">
                          <a:solidFill>
                            <a:srgbClr val="000000"/>
                          </a:solidFill>
                          <a:effectLst/>
                          <a:latin typeface="Calibri"/>
                        </a:rPr>
                        <a:t>Key transportation to get to familiar places.</a:t>
                      </a:r>
                    </a:p>
                    <a:p>
                      <a:pPr marL="171450" lvl="0" indent="-171450" algn="ctr">
                        <a:lnSpc>
                          <a:spcPct val="100000"/>
                        </a:lnSpc>
                        <a:spcBef>
                          <a:spcPts val="0"/>
                        </a:spcBef>
                        <a:spcAft>
                          <a:spcPts val="0"/>
                        </a:spcAft>
                        <a:buClr>
                          <a:srgbClr val="000000"/>
                        </a:buClr>
                        <a:buFont typeface="Arial,Sans-Serif"/>
                        <a:buChar char="•"/>
                      </a:pPr>
                      <a:r>
                        <a:rPr lang="en-GB" sz="1200" b="0" i="0" u="none" strike="noStrike" noProof="0" dirty="0">
                          <a:solidFill>
                            <a:srgbClr val="000000"/>
                          </a:solidFill>
                          <a:effectLst/>
                          <a:latin typeface="Calibri"/>
                        </a:rPr>
                        <a:t>Draw a map and some details like a road.  </a:t>
                      </a:r>
                    </a:p>
                    <a:p>
                      <a:pPr marL="0" lvl="0" indent="0" algn="ctr">
                        <a:lnSpc>
                          <a:spcPct val="100000"/>
                        </a:lnSpc>
                        <a:spcBef>
                          <a:spcPts val="0"/>
                        </a:spcBef>
                        <a:spcAft>
                          <a:spcPts val="0"/>
                        </a:spcAft>
                        <a:buClr>
                          <a:srgbClr val="000000"/>
                        </a:buClr>
                        <a:buNone/>
                      </a:pPr>
                      <a:endParaRPr lang="en-GB" sz="1200" b="0" i="0" u="none" strike="noStrike" noProof="0">
                        <a:solidFill>
                          <a:srgbClr val="000000"/>
                        </a:solidFill>
                        <a:effectLst/>
                        <a:latin typeface="Calibri"/>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know where they live and explain key details about their journey.</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Say my address.</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I can describe simple features on a map.</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I can think about different transportation.</a:t>
                      </a:r>
                    </a:p>
                    <a:p>
                      <a:pPr marL="171450" lvl="0" indent="-171450" algn="ctr">
                        <a:lnSpc>
                          <a:spcPct val="100000"/>
                        </a:lnSpc>
                        <a:spcBef>
                          <a:spcPts val="0"/>
                        </a:spcBef>
                        <a:spcAft>
                          <a:spcPts val="0"/>
                        </a:spcAft>
                        <a:buFont typeface="Arial"/>
                        <a:buChar char="•"/>
                      </a:pPr>
                      <a:endParaRPr lang="en-GB" sz="1200" b="0" i="0" u="none" strike="noStrike" noProof="0">
                        <a:solidFill>
                          <a:srgbClr val="000000"/>
                        </a:solidFill>
                        <a:effectLst/>
                        <a:latin typeface="Calibri"/>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04559652"/>
                  </a:ext>
                </a:extLst>
              </a:tr>
              <a:tr h="1389164">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history</a:t>
                      </a:r>
                      <a:endParaRPr lang="en-US" dirty="0"/>
                    </a:p>
                    <a:p>
                      <a:pPr marL="0" lvl="0" indent="0" algn="ctr">
                        <a:lnSpc>
                          <a:spcPct val="100000"/>
                        </a:lnSpc>
                        <a:spcBef>
                          <a:spcPts val="0"/>
                        </a:spcBef>
                        <a:spcAft>
                          <a:spcPts val="0"/>
                        </a:spcAft>
                        <a:buNone/>
                      </a:pPr>
                      <a:endParaRPr lang="en-US" sz="1600" b="0"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2-Year-olds</a:t>
                      </a:r>
                      <a:endParaRPr lang="en-US" dirty="0"/>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Recognise what might come next in my routine.</a:t>
                      </a:r>
                      <a:endParaRPr lang="en-US" dirty="0"/>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Respond to now and next.</a:t>
                      </a:r>
                      <a:endParaRPr lang="en-US"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Retell a story that has just happened. </a:t>
                      </a:r>
                      <a:endParaRPr lang="en-GB" dirty="0"/>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Follow a routine.</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Anticipate what might happen next.</a:t>
                      </a:r>
                      <a:endParaRPr lang="en-GB"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Talk about something that has just happened. </a:t>
                      </a:r>
                      <a:endParaRPr lang="en-GB" dirty="0"/>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421971056"/>
                  </a:ext>
                </a:extLst>
              </a:tr>
              <a:tr h="1389164">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history</a:t>
                      </a:r>
                      <a:endParaRPr lang="en-US" dirty="0"/>
                    </a:p>
                    <a:p>
                      <a:pPr marL="0" lvl="0" indent="0" algn="ctr">
                        <a:lnSpc>
                          <a:spcPct val="100000"/>
                        </a:lnSpc>
                        <a:spcBef>
                          <a:spcPts val="0"/>
                        </a:spcBef>
                        <a:spcAft>
                          <a:spcPts val="0"/>
                        </a:spcAft>
                        <a:buNone/>
                      </a:pPr>
                      <a:endParaRPr lang="en-US" sz="1600" b="0"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3-Year-olds</a:t>
                      </a:r>
                      <a:endParaRPr lang="en-US" dirty="0"/>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Talk about things I have done in my past such as holidays, visits or things at home.</a:t>
                      </a:r>
                      <a:endParaRPr lang="en-US"/>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Retell stories from my past.</a:t>
                      </a:r>
                      <a:endParaRPr lang="en-GB"/>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Describe who is in my family. </a:t>
                      </a:r>
                      <a:endParaRPr lang="en-GB" dirty="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Retell my life story.</a:t>
                      </a:r>
                      <a:endParaRPr lang="en-US"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Know what happened yesterday.</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Talk about what might happen tomorrow.</a:t>
                      </a:r>
                      <a:endParaRPr lang="en-GB"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Understand the position of my wider family.</a:t>
                      </a:r>
                      <a:endParaRPr lang="en-GB" dirty="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Understand what past, present and future means.</a:t>
                      </a:r>
                      <a:endParaRPr lang="en-US"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Talk about my family and where they belong and how they are connected.</a:t>
                      </a:r>
                      <a:endParaRPr lang="en-GB"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Experience fact and fiction.</a:t>
                      </a:r>
                      <a:endParaRPr lang="en-GB" dirty="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extLst>
                  <a:ext uri="{0D108BD9-81ED-4DB2-BD59-A6C34878D82A}">
                    <a16:rowId xmlns:a16="http://schemas.microsoft.com/office/drawing/2014/main" val="1077089986"/>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831110" y="138083"/>
            <a:ext cx="628409" cy="628409"/>
          </a:xfrm>
          <a:prstGeom prst="rect">
            <a:avLst/>
          </a:prstGeom>
        </p:spPr>
      </p:pic>
    </p:spTree>
    <p:extLst>
      <p:ext uri="{BB962C8B-B14F-4D97-AF65-F5344CB8AC3E}">
        <p14:creationId xmlns:p14="http://schemas.microsoft.com/office/powerpoint/2010/main" val="1421579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84017941"/>
              </p:ext>
            </p:extLst>
          </p:nvPr>
        </p:nvGraphicFramePr>
        <p:xfrm>
          <a:off x="274475" y="91340"/>
          <a:ext cx="11751855" cy="6682976"/>
        </p:xfrm>
        <a:graphic>
          <a:graphicData uri="http://schemas.openxmlformats.org/drawingml/2006/table">
            <a:tbl>
              <a:tblPr firstRow="1" bandRow="1">
                <a:tableStyleId>{5C22544A-7EE6-4342-B048-85BDC9FD1C3A}</a:tableStyleId>
              </a:tblPr>
              <a:tblGrid>
                <a:gridCol w="1642708">
                  <a:extLst>
                    <a:ext uri="{9D8B030D-6E8A-4147-A177-3AD203B41FA5}">
                      <a16:colId xmlns:a16="http://schemas.microsoft.com/office/drawing/2014/main" val="385991600"/>
                    </a:ext>
                  </a:extLst>
                </a:gridCol>
                <a:gridCol w="3285414">
                  <a:extLst>
                    <a:ext uri="{9D8B030D-6E8A-4147-A177-3AD203B41FA5}">
                      <a16:colId xmlns:a16="http://schemas.microsoft.com/office/drawing/2014/main" val="2865123548"/>
                    </a:ext>
                  </a:extLst>
                </a:gridCol>
                <a:gridCol w="3312355">
                  <a:extLst>
                    <a:ext uri="{9D8B030D-6E8A-4147-A177-3AD203B41FA5}">
                      <a16:colId xmlns:a16="http://schemas.microsoft.com/office/drawing/2014/main" val="1315738151"/>
                    </a:ext>
                  </a:extLst>
                </a:gridCol>
                <a:gridCol w="3511378">
                  <a:extLst>
                    <a:ext uri="{9D8B030D-6E8A-4147-A177-3AD203B41FA5}">
                      <a16:colId xmlns:a16="http://schemas.microsoft.com/office/drawing/2014/main" val="2335150482"/>
                    </a:ext>
                  </a:extLst>
                </a:gridCol>
              </a:tblGrid>
              <a:tr h="776213">
                <a:tc>
                  <a:txBody>
                    <a:bodyPr/>
                    <a:lstStyle/>
                    <a:p>
                      <a:pPr marL="0" lvl="0" indent="0" algn="ctr">
                        <a:lnSpc>
                          <a:spcPct val="100000"/>
                        </a:lnSpc>
                        <a:spcBef>
                          <a:spcPts val="0"/>
                        </a:spcBef>
                        <a:spcAft>
                          <a:spcPts val="0"/>
                        </a:spcAft>
                        <a:buNone/>
                      </a:pPr>
                      <a:r>
                        <a:rPr lang="en-US" sz="2400" b="1" i="0" u="none" strike="noStrike" noProof="0" dirty="0">
                          <a:solidFill>
                            <a:srgbClr val="000000"/>
                          </a:solidFill>
                          <a:latin typeface="Amatic SC"/>
                        </a:rPr>
                        <a:t>Understanding the world</a:t>
                      </a:r>
                      <a:endParaRPr lang="en-US" sz="1600" b="1" i="0" u="none" strike="noStrike" noProof="0" dirty="0">
                        <a:solidFill>
                          <a:srgbClr val="000000"/>
                        </a:solidFill>
                        <a:latin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Starting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Mid-point</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End point</a:t>
                      </a:r>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extLst>
                  <a:ext uri="{0D108BD9-81ED-4DB2-BD59-A6C34878D82A}">
                    <a16:rowId xmlns:a16="http://schemas.microsoft.com/office/drawing/2014/main" val="4045742332"/>
                  </a:ext>
                </a:extLst>
              </a:tr>
              <a:tr h="862459">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science</a:t>
                      </a:r>
                    </a:p>
                    <a:p>
                      <a:pPr marL="0" lvl="0" indent="0" algn="ctr">
                        <a:lnSpc>
                          <a:spcPct val="100000"/>
                        </a:lnSpc>
                        <a:spcBef>
                          <a:spcPts val="0"/>
                        </a:spcBef>
                        <a:spcAft>
                          <a:spcPts val="0"/>
                        </a:spcAft>
                        <a:buNone/>
                      </a:pPr>
                      <a:endParaRPr lang="en-US" sz="1600" b="1"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2-Year-olds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US" sz="1200" dirty="0"/>
                        <a:t>Test ideas about forces – stacking towers, throwing and dropping objects – know that it will fall or drop. </a:t>
                      </a:r>
                    </a:p>
                    <a:p>
                      <a:pPr marL="171450" lvl="0" indent="-171450" algn="ctr">
                        <a:lnSpc>
                          <a:spcPct val="100000"/>
                        </a:lnSpc>
                        <a:spcBef>
                          <a:spcPts val="0"/>
                        </a:spcBef>
                        <a:spcAft>
                          <a:spcPts val="0"/>
                        </a:spcAft>
                        <a:buFont typeface="Arial"/>
                        <a:buChar char="•"/>
                      </a:pPr>
                      <a:r>
                        <a:rPr lang="en-US" sz="1200" dirty="0"/>
                        <a:t>Describe when something is hot and have some understanding of safety of hot things. </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Understand the difference between hot and cold. </a:t>
                      </a:r>
                      <a:endParaRPr lang="en-US" dirty="0"/>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Explore light and dark.</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Take care of plants. </a:t>
                      </a:r>
                    </a:p>
                    <a:p>
                      <a:pPr marL="171450" lvl="0" indent="-171450" algn="ctr">
                        <a:lnSpc>
                          <a:spcPct val="100000"/>
                        </a:lnSpc>
                        <a:spcBef>
                          <a:spcPts val="0"/>
                        </a:spcBef>
                        <a:spcAft>
                          <a:spcPts val="0"/>
                        </a:spcAft>
                        <a:buFont typeface="Arial"/>
                        <a:buChar char="•"/>
                      </a:pPr>
                      <a:endParaRPr lang="en-GB" sz="1200" b="0" i="0" u="none" strike="noStrike" noProof="0">
                        <a:solidFill>
                          <a:srgbClr val="000000"/>
                        </a:solidFill>
                        <a:effectLst/>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Be respectful to living things.</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Keep safe around animals.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Know some things that might feel hot or cold.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Say when it is light and dark, know day and night. </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30052493"/>
                  </a:ext>
                </a:extLst>
              </a:tr>
              <a:tr h="1288449">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science</a:t>
                      </a:r>
                    </a:p>
                    <a:p>
                      <a:pPr marL="0" lvl="0" indent="0" algn="ctr">
                        <a:lnSpc>
                          <a:spcPct val="100000"/>
                        </a:lnSpc>
                        <a:spcBef>
                          <a:spcPts val="0"/>
                        </a:spcBef>
                        <a:spcAft>
                          <a:spcPts val="0"/>
                        </a:spcAft>
                        <a:buNone/>
                      </a:pPr>
                      <a:endParaRPr lang="en-US" sz="1600" b="0"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3-Year-olds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Ask questions about the world around me.</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Understand the weather and what clothes we may need.</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Describe some changes in plants and materials.</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Explore sinking. </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Explore floating.</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Understand plants need sunlight and water.</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Investigate changes of mater in solid, liquid and gases. </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Test my ideas through investigation. </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Explore how to create a shadow.</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Explain the concept pf growth, change and decay over time.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Explain the process of melting.</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Explain some key facts about plants and animals and how to take care of them.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Know their impact on the environment.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Sort materials into floating and sinking. </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04559652"/>
                  </a:ext>
                </a:extLst>
              </a:tr>
              <a:tr h="862459">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religious education</a:t>
                      </a: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2-Year-olds</a:t>
                      </a:r>
                      <a:endParaRPr lang="en-US" dirty="0"/>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Recognise my reflection and point to my key features., nose, mouth, eyes. </a:t>
                      </a:r>
                    </a:p>
                    <a:p>
                      <a:pPr marL="171450" lvl="0" indent="-171450" algn="ctr">
                        <a:lnSpc>
                          <a:spcPct val="100000"/>
                        </a:lnSpc>
                        <a:spcBef>
                          <a:spcPts val="0"/>
                        </a:spcBef>
                        <a:spcAft>
                          <a:spcPts val="0"/>
                        </a:spcAft>
                        <a:buFont typeface="Arial"/>
                        <a:buChar char="•"/>
                      </a:pPr>
                      <a:endParaRPr lang="en-GB" sz="1200" b="0" i="0" u="none" strike="noStrike" noProof="0">
                        <a:solidFill>
                          <a:srgbClr val="000000"/>
                        </a:solidFill>
                        <a:effectLst/>
                      </a:endParaRP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Recognise my peers and family in photos.</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Compare significant differences between my reflection and my peers.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Make connections between their families and others.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Notice and explain differences between people. </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421971056"/>
                  </a:ext>
                </a:extLst>
              </a:tr>
              <a:tr h="1063700">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religious education</a:t>
                      </a:r>
                    </a:p>
                    <a:p>
                      <a:pPr marL="0" lvl="0" indent="0" algn="ctr">
                        <a:lnSpc>
                          <a:spcPct val="100000"/>
                        </a:lnSpc>
                        <a:spcBef>
                          <a:spcPts val="0"/>
                        </a:spcBef>
                        <a:spcAft>
                          <a:spcPts val="0"/>
                        </a:spcAft>
                        <a:buNone/>
                      </a:pPr>
                      <a:endParaRPr lang="en-US" sz="1600" b="0"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3-Year-olds</a:t>
                      </a:r>
                      <a:endParaRPr lang="en-US" dirty="0"/>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Confidently talk about some celebrations, routines or customs in their own life.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Understand some similarities and differences between people in their lives and fictional characters. </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Develop a positive attitude and discuss similarities and differences in my family.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Develop a positive attitude towards gender. </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Demonstrate positive attitudes about the differences between people.</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Demonstrate positive attitudes and talk about similarities and differences in my family and wider community. </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077089986"/>
                  </a:ext>
                </a:extLst>
              </a:tr>
              <a:tr h="16150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prstClr val="black"/>
                        </a:solidFill>
                        <a:effectLst/>
                        <a:uLnTx/>
                        <a:uFillTx/>
                        <a:latin typeface="Amatic SC" panose="00000500000000000000" pitchFamily="2" charset="-79"/>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matic SC"/>
                          <a:ea typeface="+mn-ea"/>
                          <a:cs typeface="Amatic SC"/>
                        </a:rPr>
                        <a:t>Special Days</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Rosh Hashanah</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Yom Kippur</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Sukkot</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All Saints Day</a:t>
                      </a:r>
                      <a:r>
                        <a:rPr lang="en-GB" sz="1050" b="0" i="0" u="none" strike="noStrike" kern="1200" cap="none" spc="0" normalizeH="0" baseline="0" noProof="0" dirty="0">
                          <a:ln>
                            <a:noFill/>
                          </a:ln>
                          <a:solidFill>
                            <a:prstClr val="black"/>
                          </a:solidFill>
                          <a:effectLst/>
                          <a:uLnTx/>
                          <a:uFillTx/>
                          <a:latin typeface="+mn-lt"/>
                          <a:ea typeface="Calibri"/>
                          <a:cs typeface="Amatic SC"/>
                        </a:rPr>
                        <a:t> </a:t>
                      </a: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Diwali</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Calibri"/>
                          <a:cs typeface="Amatic SC"/>
                        </a:rPr>
                        <a:t>Hanukkah</a:t>
                      </a: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Christmas</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schemeClr val="dk1"/>
                        </a:solidFill>
                        <a:effectLst/>
                        <a:uLnTx/>
                        <a:uFillTx/>
                        <a:latin typeface="+mn-lt"/>
                        <a:ea typeface="Calibri"/>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chemeClr val="dk1"/>
                          </a:solidFill>
                          <a:effectLst/>
                          <a:uLnTx/>
                          <a:uFillTx/>
                          <a:latin typeface="+mn-lt"/>
                          <a:ea typeface="+mn-ea"/>
                          <a:cs typeface="+mn-cs"/>
                        </a:rPr>
                        <a:t>St Andrews day</a:t>
                      </a:r>
                      <a:endParaRPr kumimoji="0" lang="en-GB" sz="1050" b="0" i="0" u="none" strike="noStrike" kern="1200" cap="none" spc="0" normalizeH="0" baseline="0" noProof="0" dirty="0">
                        <a:ln>
                          <a:noFill/>
                        </a:ln>
                        <a:solidFill>
                          <a:prstClr val="black"/>
                        </a:solidFill>
                        <a:effectLst/>
                        <a:uLnTx/>
                        <a:uFillTx/>
                        <a:latin typeface="+mn-lt"/>
                        <a:ea typeface="Calibri" panose="020F0502020204030204" pitchFamily="34"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endParaRPr kumimoji="0" lang="en-GB" sz="1050" b="0" i="0" u="none" strike="noStrike" kern="1200" cap="none" spc="0" normalizeH="0" baseline="0" noProof="0">
                        <a:ln>
                          <a:noFill/>
                        </a:ln>
                        <a:solidFill>
                          <a:prstClr val="black"/>
                        </a:solidFill>
                        <a:effectLst/>
                        <a:uLnTx/>
                        <a:uFillTx/>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b="0" i="0" u="none" strike="noStrike" kern="1200" cap="none" spc="0" normalizeH="0" baseline="0" noProof="0" dirty="0">
                          <a:ln>
                            <a:noFill/>
                          </a:ln>
                          <a:solidFill>
                            <a:prstClr val="black"/>
                          </a:solidFill>
                          <a:effectLst/>
                          <a:uLnTx/>
                          <a:uFillTx/>
                          <a:latin typeface="+mn-lt"/>
                          <a:ea typeface="Calibri"/>
                          <a:cs typeface="Amatic SC"/>
                        </a:rPr>
                        <a:t> </a:t>
                      </a:r>
                      <a:r>
                        <a:rPr kumimoji="0" lang="en-GB" sz="1050" b="0" i="0" u="none" strike="noStrike" kern="1200" cap="none" spc="0" normalizeH="0" baseline="0" noProof="0" dirty="0">
                          <a:ln>
                            <a:noFill/>
                          </a:ln>
                          <a:solidFill>
                            <a:prstClr val="black"/>
                          </a:solidFill>
                          <a:effectLst/>
                          <a:uLnTx/>
                          <a:uFillTx/>
                          <a:latin typeface="+mn-lt"/>
                          <a:ea typeface="Calibri"/>
                          <a:cs typeface="Amatic SC"/>
                        </a:rPr>
                        <a:t>Ash Wednesday / Shrove Tuesday</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Calibri"/>
                          <a:cs typeface="Amatic SC"/>
                        </a:rPr>
                        <a:t>St David’s Day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Calibri"/>
                          <a:cs typeface="Amatic SC"/>
                        </a:rPr>
                        <a:t>Shivaratri</a:t>
                      </a: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St Patricks day</a:t>
                      </a:r>
                      <a:endParaRPr kumimoji="0" lang="en-US" sz="105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mn-lt"/>
                          <a:ea typeface="Calibri"/>
                          <a:cs typeface="Amatic SC"/>
                        </a:rPr>
                        <a:t>Palm Sunday</a:t>
                      </a:r>
                    </a:p>
                    <a:p>
                      <a:pPr marL="0" marR="0" lvl="0" indent="0" algn="ctr" rtl="0" eaLnBrk="1" fontAlgn="auto" latinLnBrk="0" hangingPunct="1">
                        <a:lnSpc>
                          <a:spcPct val="107000"/>
                        </a:lnSpc>
                        <a:spcBef>
                          <a:spcPts val="0"/>
                        </a:spcBef>
                        <a:spcAft>
                          <a:spcPts val="0"/>
                        </a:spcAft>
                        <a:buClrTx/>
                        <a:buSzTx/>
                        <a:buFontTx/>
                        <a:buNone/>
                      </a:pPr>
                      <a:r>
                        <a:rPr kumimoji="0" lang="en-US" sz="1050" b="0" i="0" u="none" strike="noStrike" kern="1200" cap="none" spc="0" normalizeH="0" baseline="0" noProof="0" dirty="0">
                          <a:ln>
                            <a:noFill/>
                          </a:ln>
                          <a:solidFill>
                            <a:prstClr val="black"/>
                          </a:solidFill>
                          <a:effectLst/>
                          <a:uLnTx/>
                          <a:uFillTx/>
                          <a:latin typeface="+mn-lt"/>
                          <a:ea typeface="Calibri"/>
                          <a:cs typeface="Amatic SC"/>
                        </a:rPr>
                        <a:t>Passover</a:t>
                      </a:r>
                      <a:r>
                        <a:rPr lang="en-US"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US"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7000"/>
                        </a:lnSpc>
                        <a:spcBef>
                          <a:spcPts val="0"/>
                        </a:spcBef>
                        <a:spcAft>
                          <a:spcPts val="0"/>
                        </a:spcAft>
                        <a:buClrTx/>
                        <a:buSzTx/>
                        <a:buFontTx/>
                        <a:buNone/>
                      </a:pPr>
                      <a:r>
                        <a:rPr kumimoji="0" lang="en-US" sz="1050" b="0" i="0" u="none" strike="noStrike" kern="1200" cap="none" spc="0" normalizeH="0" baseline="0" noProof="0" dirty="0">
                          <a:ln>
                            <a:noFill/>
                          </a:ln>
                          <a:solidFill>
                            <a:prstClr val="black"/>
                          </a:solidFill>
                          <a:effectLst/>
                          <a:uLnTx/>
                          <a:uFillTx/>
                          <a:latin typeface="+mn-lt"/>
                          <a:ea typeface="Calibri"/>
                          <a:cs typeface="Amatic SC"/>
                        </a:rPr>
                        <a:t>Easter</a:t>
                      </a:r>
                      <a:r>
                        <a:rPr lang="en-US"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rtl="0" eaLnBrk="1" fontAlgn="auto" latinLnBrk="0" hangingPunct="1">
                        <a:lnSpc>
                          <a:spcPct val="107000"/>
                        </a:lnSpc>
                        <a:spcBef>
                          <a:spcPts val="0"/>
                        </a:spcBef>
                        <a:spcAft>
                          <a:spcPts val="80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Calibri"/>
                          <a:cs typeface="Amatic SC"/>
                        </a:rPr>
                        <a:t>Start of Ramadan</a:t>
                      </a:r>
                      <a:r>
                        <a:rPr lang="en-GB"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0000"/>
                        </a:lnSpc>
                        <a:spcBef>
                          <a:spcPts val="0"/>
                        </a:spcBef>
                        <a:spcAft>
                          <a:spcPts val="0"/>
                        </a:spcAft>
                        <a:buClrTx/>
                        <a:buSzTx/>
                        <a:buFontTx/>
                        <a:buNone/>
                      </a:pPr>
                      <a:endParaRPr kumimoji="0" lang="en-GB" sz="1050" b="0" i="0" u="none" strike="noStrike" kern="1200" cap="none" spc="0" normalizeH="0" baseline="0" noProof="0">
                        <a:ln>
                          <a:noFill/>
                        </a:ln>
                        <a:solidFill>
                          <a:prstClr val="black"/>
                        </a:solidFill>
                        <a:effectLst/>
                        <a:uLnTx/>
                        <a:uFillTx/>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mn-lt"/>
                          <a:ea typeface="Calibri"/>
                          <a:cs typeface="Amatic SC"/>
                        </a:rPr>
                        <a:t>Eid</a:t>
                      </a:r>
                    </a:p>
                    <a:p>
                      <a:pPr marL="0" marR="0" lvl="0" indent="0" algn="ctr" rtl="0" eaLnBrk="1" fontAlgn="auto" latinLnBrk="0" hangingPunct="1">
                        <a:lnSpc>
                          <a:spcPct val="100000"/>
                        </a:lnSpc>
                        <a:spcBef>
                          <a:spcPts val="0"/>
                        </a:spcBef>
                        <a:spcAft>
                          <a:spcPts val="0"/>
                        </a:spcAft>
                        <a:buClrTx/>
                        <a:buSzTx/>
                        <a:buFontTx/>
                        <a:buNone/>
                      </a:pPr>
                      <a:r>
                        <a:rPr kumimoji="0" lang="en-US" sz="1050" b="0" i="0" u="none" strike="noStrike" kern="1200" cap="none" spc="0" normalizeH="0" baseline="0" noProof="0" dirty="0">
                          <a:ln>
                            <a:noFill/>
                          </a:ln>
                          <a:solidFill>
                            <a:prstClr val="black"/>
                          </a:solidFill>
                          <a:effectLst/>
                          <a:uLnTx/>
                          <a:uFillTx/>
                          <a:latin typeface="+mn-lt"/>
                          <a:ea typeface="Calibri"/>
                          <a:cs typeface="Amatic SC"/>
                        </a:rPr>
                        <a:t>Shavuot</a:t>
                      </a:r>
                      <a:r>
                        <a:rPr lang="en-US" sz="1050" b="0" i="0" u="none" strike="noStrike" kern="1200" cap="none" spc="0" normalizeH="0" baseline="0" noProof="0" dirty="0">
                          <a:ln>
                            <a:noFill/>
                          </a:ln>
                          <a:solidFill>
                            <a:prstClr val="black"/>
                          </a:solidFill>
                          <a:effectLst/>
                          <a:uLnTx/>
                          <a:uFillTx/>
                          <a:latin typeface="+mn-lt"/>
                          <a:ea typeface="Calibri"/>
                          <a:cs typeface="Amatic SC"/>
                        </a:rPr>
                        <a:t> </a:t>
                      </a:r>
                      <a:endParaRPr kumimoji="0" lang="en-US"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mn-lt"/>
                          <a:ea typeface="Calibri"/>
                          <a:cs typeface="Amatic SC"/>
                        </a:rPr>
                        <a:t>St Georges day</a:t>
                      </a:r>
                      <a:endParaRPr kumimoji="0" lang="en-GB" sz="105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0000"/>
                        </a:lnSpc>
                        <a:spcBef>
                          <a:spcPts val="0"/>
                        </a:spcBef>
                        <a:spcAft>
                          <a:spcPts val="0"/>
                        </a:spcAft>
                        <a:buClrTx/>
                        <a:buSzTx/>
                        <a:buFontTx/>
                        <a:buNone/>
                      </a:pPr>
                      <a:endParaRPr kumimoji="0" lang="en-GB" sz="1050" b="0" i="0" u="none" strike="noStrike" kern="1200" cap="none" spc="0" normalizeH="0" baseline="0" noProof="0" dirty="0">
                        <a:ln>
                          <a:noFill/>
                        </a:ln>
                        <a:solidFill>
                          <a:prstClr val="black"/>
                        </a:solidFill>
                        <a:effectLst/>
                        <a:uLnTx/>
                        <a:uFillTx/>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solidFill>
                      <a:srgbClr val="E6E5FB"/>
                    </a:solidFill>
                  </a:tcPr>
                </a:tc>
                <a:extLst>
                  <a:ext uri="{0D108BD9-81ED-4DB2-BD59-A6C34878D82A}">
                    <a16:rowId xmlns:a16="http://schemas.microsoft.com/office/drawing/2014/main" val="3168228216"/>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831110" y="138083"/>
            <a:ext cx="628409" cy="628409"/>
          </a:xfrm>
          <a:prstGeom prst="rect">
            <a:avLst/>
          </a:prstGeom>
        </p:spPr>
      </p:pic>
      <p:pic>
        <p:nvPicPr>
          <p:cNvPr id="2" name="Picture 1">
            <a:extLst>
              <a:ext uri="{FF2B5EF4-FFF2-40B4-BE49-F238E27FC236}">
                <a16:creationId xmlns:a16="http://schemas.microsoft.com/office/drawing/2014/main" id="{CBC1B1CA-D763-1282-1532-DF0EA62207A2}"/>
              </a:ext>
            </a:extLst>
          </p:cNvPr>
          <p:cNvPicPr>
            <a:picLocks noChangeAspect="1"/>
          </p:cNvPicPr>
          <p:nvPr/>
        </p:nvPicPr>
        <p:blipFill>
          <a:blip r:embed="rId3"/>
          <a:stretch>
            <a:fillRect/>
          </a:stretch>
        </p:blipFill>
        <p:spPr>
          <a:xfrm>
            <a:off x="302874" y="5893166"/>
            <a:ext cx="1528236" cy="826751"/>
          </a:xfrm>
          <a:prstGeom prst="rect">
            <a:avLst/>
          </a:prstGeom>
        </p:spPr>
      </p:pic>
    </p:spTree>
    <p:extLst>
      <p:ext uri="{BB962C8B-B14F-4D97-AF65-F5344CB8AC3E}">
        <p14:creationId xmlns:p14="http://schemas.microsoft.com/office/powerpoint/2010/main" val="14857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776959080"/>
              </p:ext>
            </p:extLst>
          </p:nvPr>
        </p:nvGraphicFramePr>
        <p:xfrm>
          <a:off x="277090" y="138545"/>
          <a:ext cx="11643050" cy="3428029"/>
        </p:xfrm>
        <a:graphic>
          <a:graphicData uri="http://schemas.openxmlformats.org/drawingml/2006/table">
            <a:tbl>
              <a:tblPr firstRow="1" bandRow="1">
                <a:tableStyleId>{5C22544A-7EE6-4342-B048-85BDC9FD1C3A}</a:tableStyleId>
              </a:tblPr>
              <a:tblGrid>
                <a:gridCol w="1642708">
                  <a:extLst>
                    <a:ext uri="{9D8B030D-6E8A-4147-A177-3AD203B41FA5}">
                      <a16:colId xmlns:a16="http://schemas.microsoft.com/office/drawing/2014/main" val="385991600"/>
                    </a:ext>
                  </a:extLst>
                </a:gridCol>
                <a:gridCol w="3285414">
                  <a:extLst>
                    <a:ext uri="{9D8B030D-6E8A-4147-A177-3AD203B41FA5}">
                      <a16:colId xmlns:a16="http://schemas.microsoft.com/office/drawing/2014/main" val="2865123548"/>
                    </a:ext>
                  </a:extLst>
                </a:gridCol>
                <a:gridCol w="3312355">
                  <a:extLst>
                    <a:ext uri="{9D8B030D-6E8A-4147-A177-3AD203B41FA5}">
                      <a16:colId xmlns:a16="http://schemas.microsoft.com/office/drawing/2014/main" val="1315738151"/>
                    </a:ext>
                  </a:extLst>
                </a:gridCol>
                <a:gridCol w="3402573">
                  <a:extLst>
                    <a:ext uri="{9D8B030D-6E8A-4147-A177-3AD203B41FA5}">
                      <a16:colId xmlns:a16="http://schemas.microsoft.com/office/drawing/2014/main" val="2335150482"/>
                    </a:ext>
                  </a:extLst>
                </a:gridCol>
              </a:tblGrid>
              <a:tr h="849527">
                <a:tc>
                  <a:txBody>
                    <a:bodyPr/>
                    <a:lstStyle/>
                    <a:p>
                      <a:pPr marL="0" lvl="0" indent="0" algn="ctr">
                        <a:lnSpc>
                          <a:spcPct val="100000"/>
                        </a:lnSpc>
                        <a:spcBef>
                          <a:spcPts val="0"/>
                        </a:spcBef>
                        <a:spcAft>
                          <a:spcPts val="0"/>
                        </a:spcAft>
                        <a:buNone/>
                      </a:pPr>
                      <a:r>
                        <a:rPr lang="en-US" sz="2400" b="1" i="0" u="none" strike="noStrike" noProof="0" dirty="0">
                          <a:solidFill>
                            <a:srgbClr val="000000"/>
                          </a:solidFill>
                          <a:latin typeface="Amatic SC"/>
                        </a:rPr>
                        <a:t>Understanding the world</a:t>
                      </a:r>
                      <a:endParaRPr lang="en-US" sz="1600" b="1" i="0" u="none" strike="noStrike" noProof="0" dirty="0">
                        <a:solidFill>
                          <a:srgbClr val="000000"/>
                        </a:solidFill>
                        <a:latin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Starting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Mid-point</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End point</a:t>
                      </a:r>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extLst>
                  <a:ext uri="{0D108BD9-81ED-4DB2-BD59-A6C34878D82A}">
                    <a16:rowId xmlns:a16="http://schemas.microsoft.com/office/drawing/2014/main" val="4045742332"/>
                  </a:ext>
                </a:extLst>
              </a:tr>
              <a:tr h="1189337">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technology</a:t>
                      </a:r>
                      <a:endParaRPr lang="en-US" dirty="0"/>
                    </a:p>
                    <a:p>
                      <a:pPr marL="0" lvl="0" indent="0" algn="ctr">
                        <a:lnSpc>
                          <a:spcPct val="100000"/>
                        </a:lnSpc>
                        <a:spcBef>
                          <a:spcPts val="0"/>
                        </a:spcBef>
                        <a:spcAft>
                          <a:spcPts val="0"/>
                        </a:spcAft>
                        <a:buNone/>
                      </a:pPr>
                      <a:endParaRPr lang="en-US" sz="1600" b="1"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2-Year-olds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US" sz="1200" dirty="0"/>
                        <a:t>Access electronic toys and devices and follow the rules for their use. </a:t>
                      </a:r>
                    </a:p>
                    <a:p>
                      <a:pPr marL="171450" lvl="0" indent="-171450" algn="ctr">
                        <a:lnSpc>
                          <a:spcPct val="100000"/>
                        </a:lnSpc>
                        <a:spcBef>
                          <a:spcPts val="0"/>
                        </a:spcBef>
                        <a:spcAft>
                          <a:spcPts val="0"/>
                        </a:spcAft>
                        <a:buFont typeface="Arial"/>
                        <a:buChar char="•"/>
                      </a:pPr>
                      <a:r>
                        <a:rPr lang="en-US" sz="1200" dirty="0"/>
                        <a:t>Ask an adult to take their photo.</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Programme a toy to go forwards and backwards.</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Talk about being safe when using technology.</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Use a keyboard in role play situations.  </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Programme a toy to make turns.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Operate and anticipate toys with movement lights and sound.</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Know they have a choice about when their photo is taken.</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30052493"/>
                  </a:ext>
                </a:extLst>
              </a:tr>
              <a:tr h="1389165">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Progressing into technology</a:t>
                      </a:r>
                    </a:p>
                    <a:p>
                      <a:pPr marL="0" lvl="0" indent="0" algn="ctr">
                        <a:lnSpc>
                          <a:spcPct val="100000"/>
                        </a:lnSpc>
                        <a:spcBef>
                          <a:spcPts val="0"/>
                        </a:spcBef>
                        <a:spcAft>
                          <a:spcPts val="0"/>
                        </a:spcAft>
                        <a:buNone/>
                      </a:pPr>
                      <a:endParaRPr lang="en-US" sz="1600" b="0" i="0" u="none" strike="noStrike" noProof="0">
                        <a:solidFill>
                          <a:srgbClr val="000000"/>
                        </a:solidFill>
                        <a:latin typeface="Amatic SC"/>
                      </a:endParaRPr>
                    </a:p>
                    <a:p>
                      <a:pPr marL="0" lvl="0" indent="0" algn="ctr">
                        <a:lnSpc>
                          <a:spcPct val="100000"/>
                        </a:lnSpc>
                        <a:spcBef>
                          <a:spcPts val="0"/>
                        </a:spcBef>
                        <a:spcAft>
                          <a:spcPts val="0"/>
                        </a:spcAft>
                        <a:buNone/>
                      </a:pPr>
                      <a:r>
                        <a:rPr lang="en-US" sz="2000" b="0" i="0" u="none" strike="noStrike" noProof="0" dirty="0">
                          <a:solidFill>
                            <a:srgbClr val="000000"/>
                          </a:solidFill>
                          <a:latin typeface="Amatic SC"/>
                        </a:rPr>
                        <a:t>3-Year-olds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Operate simple equipment.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Talk about rules we have for using electronic toys and devices.</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rPr>
                        <a:t>Ask peers to take their photo. </a:t>
                      </a:r>
                    </a:p>
                  </a:txBody>
                  <a:tcPr marL="68580" marR="68580" marT="0" marB="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Use technology to capture my experiences.</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Open a programme and use it. </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Tell adults when I am worried online. </a:t>
                      </a:r>
                    </a:p>
                    <a:p>
                      <a:pPr marL="171450" lvl="0" indent="-171450" algn="ctr">
                        <a:lnSpc>
                          <a:spcPct val="100000"/>
                        </a:lnSpc>
                        <a:spcBef>
                          <a:spcPts val="0"/>
                        </a:spcBef>
                        <a:spcAft>
                          <a:spcPts val="0"/>
                        </a:spcAft>
                        <a:buClr>
                          <a:srgbClr val="000000"/>
                        </a:buClr>
                        <a:buFont typeface="Arial"/>
                        <a:buChar char="•"/>
                      </a:pPr>
                      <a:r>
                        <a:rPr lang="en-GB" sz="1200" b="0" i="0" u="none" strike="noStrike" noProof="0" dirty="0">
                          <a:solidFill>
                            <a:srgbClr val="000000"/>
                          </a:solidFill>
                          <a:effectLst/>
                          <a:latin typeface="Calibri"/>
                        </a:rPr>
                        <a:t>Understand that I can retrieve information from the internet and devices. </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Use simple technology for a purpose and understand what it is used for. </a:t>
                      </a:r>
                    </a:p>
                    <a:p>
                      <a:pPr marL="171450" lvl="0" indent="-171450" algn="ctr">
                        <a:lnSpc>
                          <a:spcPct val="100000"/>
                        </a:lnSpc>
                        <a:spcBef>
                          <a:spcPts val="0"/>
                        </a:spcBef>
                        <a:spcAft>
                          <a:spcPts val="0"/>
                        </a:spcAft>
                        <a:buFont typeface="Arial"/>
                        <a:buChar char="•"/>
                      </a:pPr>
                      <a:r>
                        <a:rPr lang="en-GB" sz="1200" b="0" i="0" u="none" strike="noStrike" noProof="0" dirty="0">
                          <a:solidFill>
                            <a:srgbClr val="000000"/>
                          </a:solidFill>
                          <a:effectLst/>
                          <a:latin typeface="Calibri"/>
                        </a:rPr>
                        <a:t>Talk about how to keep safe online.</a:t>
                      </a:r>
                    </a:p>
                    <a:p>
                      <a:pPr marL="171450" lvl="0" indent="-171450" algn="ctr">
                        <a:lnSpc>
                          <a:spcPct val="100000"/>
                        </a:lnSpc>
                        <a:spcBef>
                          <a:spcPts val="0"/>
                        </a:spcBef>
                        <a:spcAft>
                          <a:spcPts val="0"/>
                        </a:spcAft>
                        <a:buFont typeface="Arial"/>
                        <a:buChar char="•"/>
                      </a:pPr>
                      <a:endParaRPr lang="en-GB" sz="1200" b="0" i="0" u="none" strike="noStrike" noProof="0" dirty="0">
                        <a:solidFill>
                          <a:srgbClr val="000000"/>
                        </a:solidFill>
                        <a:effectLst/>
                        <a:latin typeface="Calibri"/>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0455965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831110" y="138083"/>
            <a:ext cx="628409" cy="628409"/>
          </a:xfrm>
          <a:prstGeom prst="rect">
            <a:avLst/>
          </a:prstGeom>
        </p:spPr>
      </p:pic>
    </p:spTree>
    <p:extLst>
      <p:ext uri="{BB962C8B-B14F-4D97-AF65-F5344CB8AC3E}">
        <p14:creationId xmlns:p14="http://schemas.microsoft.com/office/powerpoint/2010/main" val="3951268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100548" y="25656"/>
            <a:ext cx="2983308" cy="314694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790106579"/>
              </p:ext>
            </p:extLst>
          </p:nvPr>
        </p:nvGraphicFramePr>
        <p:xfrm>
          <a:off x="252874" y="332925"/>
          <a:ext cx="11686250" cy="5163675"/>
        </p:xfrm>
        <a:graphic>
          <a:graphicData uri="http://schemas.openxmlformats.org/drawingml/2006/table">
            <a:tbl>
              <a:tblPr firstRow="1" bandRow="1">
                <a:tableStyleId>{5C22544A-7EE6-4342-B048-85BDC9FD1C3A}</a:tableStyleId>
              </a:tblPr>
              <a:tblGrid>
                <a:gridCol w="1669465">
                  <a:extLst>
                    <a:ext uri="{9D8B030D-6E8A-4147-A177-3AD203B41FA5}">
                      <a16:colId xmlns:a16="http://schemas.microsoft.com/office/drawing/2014/main" val="385991600"/>
                    </a:ext>
                  </a:extLst>
                </a:gridCol>
                <a:gridCol w="3338928">
                  <a:extLst>
                    <a:ext uri="{9D8B030D-6E8A-4147-A177-3AD203B41FA5}">
                      <a16:colId xmlns:a16="http://schemas.microsoft.com/office/drawing/2014/main" val="2865123548"/>
                    </a:ext>
                  </a:extLst>
                </a:gridCol>
                <a:gridCol w="3398108">
                  <a:extLst>
                    <a:ext uri="{9D8B030D-6E8A-4147-A177-3AD203B41FA5}">
                      <a16:colId xmlns:a16="http://schemas.microsoft.com/office/drawing/2014/main" val="1315738151"/>
                    </a:ext>
                  </a:extLst>
                </a:gridCol>
                <a:gridCol w="3279749">
                  <a:extLst>
                    <a:ext uri="{9D8B030D-6E8A-4147-A177-3AD203B41FA5}">
                      <a16:colId xmlns:a16="http://schemas.microsoft.com/office/drawing/2014/main" val="2335150482"/>
                    </a:ext>
                  </a:extLst>
                </a:gridCol>
              </a:tblGrid>
              <a:tr h="51448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Starting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Mid-point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US" sz="3600" b="1" i="0" u="none" strike="noStrike" noProof="0" dirty="0">
                          <a:solidFill>
                            <a:schemeClr val="bg1">
                              <a:lumMod val="50000"/>
                            </a:schemeClr>
                          </a:solidFill>
                          <a:effectLst/>
                          <a:latin typeface="Amatic SC"/>
                        </a:rPr>
                        <a:t>End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730872">
                <a:tc rowSpan="2">
                  <a:txBody>
                    <a:bodyPr/>
                    <a:lstStyle/>
                    <a:p>
                      <a:pPr algn="ctr"/>
                      <a:r>
                        <a:rPr lang="en-US" sz="2400" b="1" u="sng" dirty="0">
                          <a:latin typeface="Amatic SC"/>
                          <a:cs typeface="Amatic SC"/>
                        </a:rPr>
                        <a:t>Expressive Arts and Design </a:t>
                      </a:r>
                      <a:endParaRPr lang="en-US" sz="2400" b="1" u="sng"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a:cs typeface="Amatic SC"/>
                        </a:rPr>
                        <a:t>Music</a:t>
                      </a:r>
                      <a:r>
                        <a:rPr lang="en-US" sz="2400" b="0" i="0" u="none" strike="noStrike" noProof="0" dirty="0">
                          <a:solidFill>
                            <a:srgbClr val="000000"/>
                          </a:solidFill>
                          <a:latin typeface="Amatic SC"/>
                        </a:rPr>
                        <a:t>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u="none" strike="noStrike" noProof="0" dirty="0">
                          <a:solidFill>
                            <a:srgbClr val="000000"/>
                          </a:solidFill>
                          <a:latin typeface="Amatic SC"/>
                        </a:rPr>
                        <a:t>2-Year-olds</a:t>
                      </a:r>
                      <a:endParaRPr 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786014">
                <a:tc vMerge="1">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dirty="0">
                          <a:solidFill>
                            <a:srgbClr val="000000"/>
                          </a:solidFill>
                          <a:effectLst/>
                          <a:latin typeface="Comic Sans MS"/>
                        </a:rPr>
                        <a:t>Respond to pitch (high and low).</a:t>
                      </a:r>
                    </a:p>
                    <a:p>
                      <a:pPr marL="171450" lvl="0" indent="-171450" algn="ctr">
                        <a:buFont typeface="Arial"/>
                        <a:buChar char="•"/>
                      </a:pPr>
                      <a:r>
                        <a:rPr lang="en-GB" sz="1100" b="0" i="0" dirty="0">
                          <a:solidFill>
                            <a:srgbClr val="000000"/>
                          </a:solidFill>
                          <a:effectLst/>
                          <a:latin typeface="Comic Sans MS"/>
                        </a:rPr>
                        <a:t>Anticipate change in familiar music.</a:t>
                      </a:r>
                    </a:p>
                    <a:p>
                      <a:pPr marL="171450" lvl="0" indent="-171450" algn="ctr">
                        <a:buFont typeface="Arial"/>
                        <a:buChar char="•"/>
                      </a:pPr>
                      <a:r>
                        <a:rPr lang="en-GB" sz="1100" b="0" i="0" dirty="0">
                          <a:solidFill>
                            <a:srgbClr val="000000"/>
                          </a:solidFill>
                          <a:effectLst/>
                          <a:latin typeface="Comic Sans MS"/>
                        </a:rPr>
                        <a:t>Use a beater in each hand and use them alternately.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Join in with key phrases in my favourite songs.</a:t>
                      </a:r>
                    </a:p>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Activity listen to music.</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Use a sweeping motion with a beater.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Use a range of percussion instruments. </a:t>
                      </a:r>
                    </a:p>
                    <a:p>
                      <a:pPr marL="0" lvl="0" indent="0" algn="ctr">
                        <a:buFont typeface="Arial" panose="020B0604020202020204" pitchFamily="34" charset="0"/>
                        <a:buNone/>
                      </a:pPr>
                      <a:endParaRPr lang="en-GB" sz="1100" b="0" i="0" u="none" strike="noStrike" noProof="0">
                        <a:solidFill>
                          <a:srgbClr val="000000"/>
                        </a:solidFill>
                        <a:latin typeface="Comic Sans M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rtl="0" fontAlgn="base">
                        <a:buFont typeface="Arial" panose="020B0604020202020204" pitchFamily="34" charset="0"/>
                        <a:buChar char="•"/>
                      </a:pPr>
                      <a:r>
                        <a:rPr lang="en-GB" sz="1100" dirty="0"/>
                        <a:t>Describe the feeling of music – happy, sad, angry or excited. </a:t>
                      </a:r>
                    </a:p>
                    <a:p>
                      <a:pPr marL="171450" indent="-171450" algn="ctr" rtl="0" fontAlgn="base">
                        <a:buFont typeface="Arial" panose="020B0604020202020204" pitchFamily="34" charset="0"/>
                        <a:buChar char="•"/>
                      </a:pPr>
                      <a:r>
                        <a:rPr lang="en-GB" sz="1100" dirty="0"/>
                        <a:t>Use instruments for a purpose.</a:t>
                      </a:r>
                    </a:p>
                    <a:p>
                      <a:pPr marL="171450" indent="-171450" algn="ctr" rtl="0" fontAlgn="base">
                        <a:buFont typeface="Arial" panose="020B0604020202020204" pitchFamily="34" charset="0"/>
                        <a:buChar char="•"/>
                      </a:pPr>
                      <a:r>
                        <a:rPr lang="en-GB" sz="1100" dirty="0"/>
                        <a:t>Recognise my favourite music.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028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a:cs typeface="Amatic SC"/>
                        </a:rPr>
                        <a:t>Music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u="none" strike="noStrike" noProof="0" dirty="0">
                          <a:solidFill>
                            <a:srgbClr val="000000"/>
                          </a:solidFill>
                          <a:latin typeface="Amatic SC"/>
                        </a:rPr>
                        <a:t>3-Year-olds</a:t>
                      </a:r>
                      <a:endParaRPr lang="en-US" sz="2400" b="1" dirty="0">
                        <a:latin typeface="Amatic SC" panose="00000500000000000000" pitchFamily="2" charset="-79"/>
                        <a:cs typeface="Amatic SC" panose="00000500000000000000" pitchFamily="2" charset="-79"/>
                      </a:endParaRPr>
                    </a:p>
                    <a:p>
                      <a:pPr marL="0" marR="0" lvl="0" indent="0" algn="ctr" rtl="0">
                        <a:lnSpc>
                          <a:spcPct val="100000"/>
                        </a:lnSpc>
                        <a:spcBef>
                          <a:spcPts val="0"/>
                        </a:spcBef>
                        <a:spcAft>
                          <a:spcPts val="0"/>
                        </a:spcAft>
                        <a:buClrTx/>
                        <a:buSzTx/>
                        <a:buFontTx/>
                        <a:buNone/>
                      </a:pPr>
                      <a:endParaRPr lang="en-GB" sz="800" b="0" i="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dirty="0">
                          <a:solidFill>
                            <a:srgbClr val="000000"/>
                          </a:solidFill>
                          <a:effectLst/>
                          <a:latin typeface="Comic Sans MS"/>
                        </a:rPr>
                        <a:t>Identify musical instruments by name.</a:t>
                      </a:r>
                    </a:p>
                    <a:p>
                      <a:pPr marL="171450" lvl="0" indent="-171450" algn="ctr">
                        <a:buFont typeface="Arial"/>
                        <a:buChar char="•"/>
                      </a:pPr>
                      <a:r>
                        <a:rPr lang="en-GB" sz="1100" b="0" i="0" dirty="0">
                          <a:solidFill>
                            <a:srgbClr val="000000"/>
                          </a:solidFill>
                          <a:effectLst/>
                          <a:latin typeface="Comic Sans MS"/>
                        </a:rPr>
                        <a:t>Make a loud and quiet sound on an instrument.</a:t>
                      </a:r>
                    </a:p>
                    <a:p>
                      <a:pPr marL="171450" lvl="0" indent="-171450" algn="ctr">
                        <a:buFont typeface="Arial"/>
                        <a:buChar char="•"/>
                      </a:pPr>
                      <a:endParaRPr lang="en-GB" sz="1100" b="0" i="0">
                        <a:solidFill>
                          <a:srgbClr val="000000"/>
                        </a:solidFill>
                        <a:effectLst/>
                        <a:latin typeface="Comic Sans MS"/>
                      </a:endParaRPr>
                    </a:p>
                    <a:p>
                      <a:pPr marL="171450" lvl="0" indent="-171450" algn="ctr">
                        <a:buFont typeface="Arial"/>
                        <a:buChar char="•"/>
                      </a:pPr>
                      <a:endParaRPr lang="en-GB" sz="1100" b="0" i="0">
                        <a:solidFill>
                          <a:srgbClr val="000000"/>
                        </a:solidFill>
                        <a:effectLst/>
                        <a:latin typeface="Comic Sans M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Make fast and slow sounds on an instrument. </a:t>
                      </a:r>
                    </a:p>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Clap or tap to the beat of the music.</a:t>
                      </a:r>
                    </a:p>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Sing the melodic shape (moving melody- up and down, down and up).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noProof="0" dirty="0">
                          <a:solidFill>
                            <a:srgbClr val="000000"/>
                          </a:solidFill>
                          <a:latin typeface="Comic Sans MS"/>
                        </a:rPr>
                        <a:t>Play instruments with control. </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noProof="0" dirty="0">
                          <a:solidFill>
                            <a:srgbClr val="000000"/>
                          </a:solidFill>
                          <a:latin typeface="Comic Sans MS"/>
                        </a:rPr>
                        <a:t>Sing my favourite nursery rhymes.</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noProof="0" dirty="0">
                          <a:solidFill>
                            <a:srgbClr val="000000"/>
                          </a:solidFill>
                          <a:latin typeface="Comic Sans MS"/>
                        </a:rPr>
                        <a:t>Sing the melodic shape of a song with a small range.</a:t>
                      </a:r>
                    </a:p>
                    <a:p>
                      <a:pPr marL="0" indent="0" algn="ctr" rtl="0" fontAlgn="base">
                        <a:buFont typeface="Arial" panose="020B0604020202020204" pitchFamily="34" charset="0"/>
                        <a:buNone/>
                      </a:pPr>
                      <a:endParaRPr lang="en-GB" sz="11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53163328"/>
                  </a:ext>
                </a:extLst>
              </a:tr>
              <a:tr h="8574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matic SC"/>
                          <a:cs typeface="Amatic SC"/>
                        </a:rPr>
                        <a:t>Imaginative play and expression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u="none" strike="noStrike" noProof="0" dirty="0">
                          <a:solidFill>
                            <a:srgbClr val="000000"/>
                          </a:solidFill>
                          <a:latin typeface="Amatic SC"/>
                        </a:rPr>
                        <a:t>2-Year-olds</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dirty="0">
                          <a:solidFill>
                            <a:srgbClr val="000000"/>
                          </a:solidFill>
                          <a:effectLst/>
                          <a:latin typeface="Comic Sans MS"/>
                        </a:rPr>
                        <a:t>Show symbolic play using props as real-life objects.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Be imaginative by copying familiar adults performing their jobs, like sweeping the floor.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rtl="0" fontAlgn="base">
                        <a:buFont typeface="Arial" panose="020B0604020202020204" pitchFamily="34" charset="0"/>
                        <a:buChar char="•"/>
                      </a:pPr>
                      <a:r>
                        <a:rPr lang="en-GB" sz="1100" dirty="0"/>
                        <a:t>Role play with props such as a baby and a bottle. </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noProof="0" dirty="0">
                          <a:solidFill>
                            <a:srgbClr val="000000"/>
                          </a:solidFill>
                          <a:latin typeface="Comic Sans MS"/>
                        </a:rPr>
                        <a:t>Develop imagination by acting out simple familiar experiences.  </a:t>
                      </a:r>
                    </a:p>
                    <a:p>
                      <a:pPr marL="171450" indent="-171450" algn="ctr" rtl="0" fontAlgn="base">
                        <a:buFont typeface="Arial" panose="020B0604020202020204" pitchFamily="34" charset="0"/>
                        <a:buChar char="•"/>
                      </a:pPr>
                      <a:endParaRPr lang="en-GB" sz="11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128474312"/>
                  </a:ext>
                </a:extLst>
              </a:tr>
              <a:tr h="11866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matic SC"/>
                          <a:cs typeface="Amatic SC"/>
                        </a:rPr>
                        <a:t>Imaginative play and expression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u="none" strike="noStrike" noProof="0" dirty="0">
                          <a:solidFill>
                            <a:srgbClr val="000000"/>
                          </a:solidFill>
                          <a:latin typeface="Amatic SC"/>
                        </a:rPr>
                        <a:t>3-Year-olds</a:t>
                      </a:r>
                      <a:endParaRPr lang="en-US"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dirty="0">
                          <a:solidFill>
                            <a:srgbClr val="000000"/>
                          </a:solidFill>
                          <a:effectLst/>
                          <a:latin typeface="Comic Sans MS"/>
                        </a:rPr>
                        <a:t>Develop their role in imaginative play.</a:t>
                      </a:r>
                    </a:p>
                    <a:p>
                      <a:pPr marL="171450" lvl="0" indent="-171450" algn="ctr">
                        <a:buFont typeface="Arial"/>
                        <a:buChar char="•"/>
                      </a:pPr>
                      <a:r>
                        <a:rPr lang="en-GB" sz="1100" b="0" i="0" dirty="0">
                          <a:solidFill>
                            <a:srgbClr val="000000"/>
                          </a:solidFill>
                          <a:effectLst/>
                          <a:latin typeface="Comic Sans MS"/>
                        </a:rPr>
                        <a:t>Play alongside others.</a:t>
                      </a:r>
                    </a:p>
                    <a:p>
                      <a:pPr marL="171450" lvl="0" indent="-171450" algn="ctr">
                        <a:buFont typeface="Arial"/>
                        <a:buChar char="•"/>
                      </a:pPr>
                      <a:endParaRPr lang="en-GB" sz="1100" b="0" i="0">
                        <a:solidFill>
                          <a:srgbClr val="000000"/>
                        </a:solidFill>
                        <a:effectLst/>
                        <a:latin typeface="Comic Sans M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Use loose parts, props and objects to represent my ideas in imaginative play.</a:t>
                      </a:r>
                    </a:p>
                    <a:p>
                      <a:pPr marL="171450" lvl="0" indent="-171450" algn="ctr">
                        <a:buFont typeface="Arial" panose="020B0604020202020204" pitchFamily="34" charset="0"/>
                        <a:buChar char="•"/>
                      </a:pPr>
                      <a:r>
                        <a:rPr lang="en-GB" sz="1100" b="0" i="0" u="none" strike="noStrike" noProof="0" dirty="0">
                          <a:solidFill>
                            <a:srgbClr val="000000"/>
                          </a:solidFill>
                          <a:latin typeface="Comic Sans MS"/>
                        </a:rPr>
                        <a:t>Invite others into my imaginative play. </a:t>
                      </a:r>
                    </a:p>
                    <a:p>
                      <a:pPr marL="171450" lvl="0" indent="-171450" algn="ctr">
                        <a:buFont typeface="Arial" panose="020B0604020202020204" pitchFamily="34" charset="0"/>
                        <a:buChar char="•"/>
                      </a:pPr>
                      <a:endParaRPr lang="en-GB" sz="1100" b="0" i="0" u="none" strike="noStrike" noProof="0">
                        <a:solidFill>
                          <a:srgbClr val="000000"/>
                        </a:solidFill>
                        <a:latin typeface="Comic Sans M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rtl="0" fontAlgn="base">
                        <a:buFont typeface="Arial" panose="020B0604020202020204" pitchFamily="34" charset="0"/>
                        <a:buChar char="•"/>
                      </a:pPr>
                      <a:r>
                        <a:rPr lang="en-GB" sz="1100" dirty="0"/>
                        <a:t>Share ideas, feelings and experiences through imaginative play or small world. </a:t>
                      </a:r>
                    </a:p>
                    <a:p>
                      <a:pPr marL="171450" indent="-171450" algn="ctr" rtl="0" fontAlgn="base">
                        <a:buFont typeface="Arial" panose="020B0604020202020204" pitchFamily="34" charset="0"/>
                        <a:buChar char="•"/>
                      </a:pPr>
                      <a:r>
                        <a:rPr lang="en-GB" sz="1100" dirty="0"/>
                        <a:t>Invent, adapt and recount narratives and stories that are familiar to them or their own experiences.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725622704"/>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1465" y="-13639"/>
            <a:ext cx="448283" cy="4482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0905405" y="5546313"/>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09509" y="136190"/>
            <a:ext cx="809440" cy="809440"/>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1964081" y="125561"/>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840553" y="121160"/>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100548" y="25656"/>
            <a:ext cx="2983308" cy="314694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23116359"/>
              </p:ext>
            </p:extLst>
          </p:nvPr>
        </p:nvGraphicFramePr>
        <p:xfrm>
          <a:off x="252874" y="332925"/>
          <a:ext cx="11686250" cy="5168353"/>
        </p:xfrm>
        <a:graphic>
          <a:graphicData uri="http://schemas.openxmlformats.org/drawingml/2006/table">
            <a:tbl>
              <a:tblPr firstRow="1" bandRow="1">
                <a:tableStyleId>{5C22544A-7EE6-4342-B048-85BDC9FD1C3A}</a:tableStyleId>
              </a:tblPr>
              <a:tblGrid>
                <a:gridCol w="1669465">
                  <a:extLst>
                    <a:ext uri="{9D8B030D-6E8A-4147-A177-3AD203B41FA5}">
                      <a16:colId xmlns:a16="http://schemas.microsoft.com/office/drawing/2014/main" val="385991600"/>
                    </a:ext>
                  </a:extLst>
                </a:gridCol>
                <a:gridCol w="3338928">
                  <a:extLst>
                    <a:ext uri="{9D8B030D-6E8A-4147-A177-3AD203B41FA5}">
                      <a16:colId xmlns:a16="http://schemas.microsoft.com/office/drawing/2014/main" val="2865123548"/>
                    </a:ext>
                  </a:extLst>
                </a:gridCol>
                <a:gridCol w="3412266">
                  <a:extLst>
                    <a:ext uri="{9D8B030D-6E8A-4147-A177-3AD203B41FA5}">
                      <a16:colId xmlns:a16="http://schemas.microsoft.com/office/drawing/2014/main" val="1315738151"/>
                    </a:ext>
                  </a:extLst>
                </a:gridCol>
                <a:gridCol w="3265591">
                  <a:extLst>
                    <a:ext uri="{9D8B030D-6E8A-4147-A177-3AD203B41FA5}">
                      <a16:colId xmlns:a16="http://schemas.microsoft.com/office/drawing/2014/main" val="2335150482"/>
                    </a:ext>
                  </a:extLst>
                </a:gridCol>
              </a:tblGrid>
              <a:tr h="51448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lvl="0" indent="0" algn="ctr">
                        <a:lnSpc>
                          <a:spcPct val="100000"/>
                        </a:lnSpc>
                        <a:spcBef>
                          <a:spcPts val="0"/>
                        </a:spcBef>
                        <a:spcAft>
                          <a:spcPts val="0"/>
                        </a:spcAft>
                        <a:buNone/>
                      </a:pPr>
                      <a:r>
                        <a:rPr lang="en-US" sz="3600" b="1" i="0" u="none" strike="noStrike" noProof="0">
                          <a:solidFill>
                            <a:schemeClr val="bg1">
                              <a:lumMod val="50000"/>
                            </a:schemeClr>
                          </a:solidFill>
                          <a:effectLst/>
                          <a:latin typeface="Amatic SC"/>
                        </a:rPr>
                        <a:t>Starting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3600" b="1" i="0" u="none" strike="noStrike" noProof="0">
                          <a:solidFill>
                            <a:schemeClr val="bg1">
                              <a:lumMod val="50000"/>
                            </a:schemeClr>
                          </a:solidFill>
                          <a:effectLst/>
                          <a:latin typeface="Amatic SC"/>
                        </a:rPr>
                        <a:t>Mid-point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US" sz="3600" b="1" i="0" u="none" strike="noStrike" noProof="0">
                          <a:solidFill>
                            <a:schemeClr val="bg1">
                              <a:lumMod val="50000"/>
                            </a:schemeClr>
                          </a:solidFill>
                          <a:effectLst/>
                          <a:latin typeface="Amatic SC"/>
                        </a:rPr>
                        <a:t>End point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73087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noProof="0">
                          <a:solidFill>
                            <a:srgbClr val="000000"/>
                          </a:solidFill>
                          <a:latin typeface="Amatic SC" panose="00000500000000000000" pitchFamily="2" charset="-79"/>
                          <a:cs typeface="Amatic SC" panose="00000500000000000000" pitchFamily="2" charset="-79"/>
                        </a:rPr>
                        <a:t>Expressing ideas through art and design</a:t>
                      </a:r>
                      <a:endParaRPr lang="en-US" sz="1800" b="0" i="0" u="none" strike="noStrike" noProof="0">
                        <a:solidFill>
                          <a:srgbClr val="000000"/>
                        </a:solidFill>
                        <a:latin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u="none" strike="noStrike" noProof="0">
                          <a:solidFill>
                            <a:srgbClr val="000000"/>
                          </a:solidFill>
                          <a:latin typeface="Amatic SC"/>
                        </a:rPr>
                        <a:t>2-Year-olds</a:t>
                      </a:r>
                      <a:endParaRPr lang="en-US" sz="1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GB" sz="1100" b="0" i="0">
                          <a:solidFill>
                            <a:srgbClr val="000000"/>
                          </a:solidFill>
                          <a:effectLst/>
                          <a:latin typeface="Comic Sans MS" panose="030F0702030302020204" pitchFamily="66" charset="0"/>
                        </a:rPr>
                        <a:t>Explore texture (gloop).</a:t>
                      </a:r>
                    </a:p>
                    <a:p>
                      <a:pPr marL="171450" indent="-171450" algn="ctr">
                        <a:buFont typeface="Arial" panose="020B0604020202020204" pitchFamily="34" charset="0"/>
                        <a:buChar char="•"/>
                      </a:pPr>
                      <a:r>
                        <a:rPr lang="en-GB" sz="1100" b="0" i="0">
                          <a:solidFill>
                            <a:srgbClr val="000000"/>
                          </a:solidFill>
                          <a:effectLst/>
                          <a:latin typeface="Comic Sans MS" panose="030F0702030302020204" pitchFamily="66" charset="0"/>
                          <a:cs typeface="Amatic SC" panose="00000500000000000000" pitchFamily="2" charset="-79"/>
                        </a:rPr>
                        <a:t>Print using hands.</a:t>
                      </a:r>
                    </a:p>
                    <a:p>
                      <a:pPr marL="171450" indent="-171450" algn="ctr">
                        <a:buFont typeface="Arial" panose="020B0604020202020204" pitchFamily="34" charset="0"/>
                        <a:buChar char="•"/>
                      </a:pPr>
                      <a:r>
                        <a:rPr lang="en-GB" sz="1100" b="0" i="0">
                          <a:solidFill>
                            <a:srgbClr val="000000"/>
                          </a:solidFill>
                          <a:effectLst/>
                          <a:latin typeface="Comic Sans MS" panose="030F0702030302020204" pitchFamily="66" charset="0"/>
                          <a:cs typeface="Amatic SC" panose="00000500000000000000" pitchFamily="2" charset="-79"/>
                        </a:rPr>
                        <a:t>Experiment with paint mixing using my body. </a:t>
                      </a:r>
                    </a:p>
                    <a:p>
                      <a:pPr marL="171450" indent="-171450" algn="ctr">
                        <a:buFont typeface="Arial" panose="020B0604020202020204" pitchFamily="34" charset="0"/>
                        <a:buChar char="•"/>
                      </a:pPr>
                      <a:r>
                        <a:rPr lang="en-GB" sz="1100" b="0" i="0">
                          <a:solidFill>
                            <a:srgbClr val="000000"/>
                          </a:solidFill>
                          <a:effectLst/>
                          <a:latin typeface="Comic Sans MS" panose="030F0702030302020204" pitchFamily="66" charset="0"/>
                          <a:cs typeface="Amatic SC" panose="00000500000000000000" pitchFamily="2" charset="-79"/>
                        </a:rPr>
                        <a:t>Make marks with a range of materials. </a:t>
                      </a:r>
                      <a:endParaRPr lang="en-US" sz="110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Experiment with joining (playdough)</a:t>
                      </a:r>
                    </a:p>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Draw circles.</a:t>
                      </a:r>
                    </a:p>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Choose a colour to paint with.</a:t>
                      </a:r>
                    </a:p>
                    <a:p>
                      <a:pPr marL="171450" indent="-171450" algn="ctr">
                        <a:buFont typeface="Arial" panose="020B0604020202020204" pitchFamily="34" charset="0"/>
                        <a:buChar char="•"/>
                      </a:pPr>
                      <a:endParaRPr lang="en-US" sz="110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Experiment with different resources to join.</a:t>
                      </a:r>
                    </a:p>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Print with tools.</a:t>
                      </a:r>
                    </a:p>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Gove meaning to my marks.</a:t>
                      </a:r>
                    </a:p>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Use a paintbrush.</a:t>
                      </a:r>
                    </a:p>
                    <a:p>
                      <a:pPr marL="171450" indent="-171450" algn="ctr">
                        <a:buFont typeface="Arial" panose="020B0604020202020204" pitchFamily="34" charset="0"/>
                        <a:buChar char="•"/>
                      </a:pPr>
                      <a:r>
                        <a:rPr lang="en-US" sz="1100">
                          <a:latin typeface="Comic Sans MS" panose="030F0702030302020204" pitchFamily="66" charset="0"/>
                          <a:cs typeface="Amatic SC" panose="00000500000000000000" pitchFamily="2" charset="-79"/>
                        </a:rPr>
                        <a:t>Make marks (squiggles)</a:t>
                      </a:r>
                    </a:p>
                    <a:p>
                      <a:pPr marL="171450" indent="-171450" algn="ctr">
                        <a:buFont typeface="Arial" panose="020B0604020202020204" pitchFamily="34" charset="0"/>
                        <a:buChar char="•"/>
                      </a:pPr>
                      <a:endParaRPr lang="en-US" sz="110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049813326"/>
                  </a:ext>
                </a:extLst>
              </a:tr>
              <a:tr h="77975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noProof="0">
                          <a:solidFill>
                            <a:srgbClr val="000000"/>
                          </a:solidFill>
                          <a:latin typeface="Amatic SC" panose="00000500000000000000" pitchFamily="2" charset="-79"/>
                          <a:cs typeface="Amatic SC" panose="00000500000000000000" pitchFamily="2" charset="-79"/>
                        </a:rPr>
                        <a:t>Expressing ideas through art and design</a:t>
                      </a:r>
                      <a:endParaRPr lang="en-US" sz="1800" b="0" i="0" u="none" strike="noStrike" noProof="0">
                        <a:solidFill>
                          <a:srgbClr val="000000"/>
                        </a:solidFill>
                        <a:latin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u="none" strike="noStrike" noProof="0">
                          <a:solidFill>
                            <a:srgbClr val="000000"/>
                          </a:solidFill>
                          <a:latin typeface="Amatic SC"/>
                        </a:rPr>
                        <a:t>3-Year-olds</a:t>
                      </a:r>
                      <a:endParaRPr lang="en-US" sz="1800"/>
                    </a:p>
                    <a:p>
                      <a:pPr algn="ct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a:solidFill>
                            <a:srgbClr val="000000"/>
                          </a:solidFill>
                          <a:effectLst/>
                          <a:latin typeface="Comic Sans MS" panose="030F0702030302020204" pitchFamily="66" charset="0"/>
                        </a:rPr>
                        <a:t>Use glue to join two materials together.</a:t>
                      </a:r>
                    </a:p>
                    <a:p>
                      <a:pPr marL="171450" lvl="0" indent="-171450" algn="ctr">
                        <a:buFont typeface="Arial"/>
                        <a:buChar char="•"/>
                      </a:pPr>
                      <a:r>
                        <a:rPr lang="en-GB" sz="1100" b="0" i="0">
                          <a:solidFill>
                            <a:srgbClr val="000000"/>
                          </a:solidFill>
                          <a:effectLst/>
                          <a:latin typeface="Comic Sans MS" panose="030F0702030302020204" pitchFamily="66" charset="0"/>
                        </a:rPr>
                        <a:t>Draw basic shapes.</a:t>
                      </a:r>
                    </a:p>
                    <a:p>
                      <a:pPr marL="171450" lvl="0" indent="-171450" algn="ctr">
                        <a:buFont typeface="Arial"/>
                        <a:buChar char="•"/>
                      </a:pPr>
                      <a:r>
                        <a:rPr lang="en-GB" sz="1100" b="0" i="0">
                          <a:solidFill>
                            <a:srgbClr val="000000"/>
                          </a:solidFill>
                          <a:effectLst/>
                          <a:latin typeface="Comic Sans MS" panose="030F0702030302020204" pitchFamily="66" charset="0"/>
                        </a:rPr>
                        <a:t>Recognise and combine primary colours.</a:t>
                      </a:r>
                    </a:p>
                    <a:p>
                      <a:pPr marL="171450" lvl="0" indent="-171450" algn="ctr">
                        <a:buFont typeface="Arial"/>
                        <a:buChar char="•"/>
                      </a:pPr>
                      <a:r>
                        <a:rPr lang="en-GB" sz="1100" b="0" i="0">
                          <a:solidFill>
                            <a:srgbClr val="000000"/>
                          </a:solidFill>
                          <a:effectLst/>
                          <a:latin typeface="Comic Sans MS" panose="030F0702030302020204" pitchFamily="66" charset="0"/>
                        </a:rPr>
                        <a:t>Paint on paper with increased control. </a:t>
                      </a:r>
                    </a:p>
                    <a:p>
                      <a:pPr marL="171450" lvl="0" indent="-171450" algn="ctr">
                        <a:buFont typeface="Arial"/>
                        <a:buChar char="•"/>
                      </a:pPr>
                      <a:endParaRPr lang="en-GB" sz="1100" b="0" i="0">
                        <a:solidFill>
                          <a:srgbClr val="000000"/>
                        </a:solidFill>
                        <a:effectLst/>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Rip masking tape to join materials together.</a:t>
                      </a:r>
                    </a:p>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Use a range of materials to print (leaves, potatoes, sponges)</a:t>
                      </a:r>
                    </a:p>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Draw things I can see or people </a:t>
                      </a:r>
                      <a:r>
                        <a:rPr lang="en-GB" sz="1100" b="0" i="0" u="none" strike="noStrike" noProof="0" err="1">
                          <a:solidFill>
                            <a:srgbClr val="000000"/>
                          </a:solidFill>
                          <a:latin typeface="Comic Sans MS" panose="030F0702030302020204" pitchFamily="66" charset="0"/>
                        </a:rPr>
                        <a:t>whi</a:t>
                      </a:r>
                      <a:r>
                        <a:rPr lang="en-GB" sz="1100" b="0" i="0" u="none" strike="noStrike" noProof="0">
                          <a:solidFill>
                            <a:srgbClr val="000000"/>
                          </a:solidFill>
                          <a:latin typeface="Comic Sans MS" panose="030F0702030302020204" pitchFamily="66" charset="0"/>
                        </a:rPr>
                        <a:t> are familiar to me.</a:t>
                      </a:r>
                    </a:p>
                    <a:p>
                      <a:pPr marL="171450" lvl="0" indent="-171450" algn="ctr">
                        <a:buFont typeface="Arial" panose="020B0604020202020204" pitchFamily="34" charset="0"/>
                        <a:buChar char="•"/>
                      </a:pPr>
                      <a:endParaRPr lang="en-GB" sz="1100" b="0" i="0" u="none" strike="noStrike" noProof="0">
                        <a:solidFill>
                          <a:srgbClr val="000000"/>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rtl="0" fontAlgn="base">
                        <a:buFont typeface="Arial" panose="020B0604020202020204" pitchFamily="34" charset="0"/>
                        <a:buChar char="•"/>
                      </a:pPr>
                      <a:r>
                        <a:rPr lang="en-GB" sz="1100">
                          <a:latin typeface="Comic Sans MS" panose="030F0702030302020204" pitchFamily="66" charset="0"/>
                        </a:rPr>
                        <a:t>Use a tape dispenser.</a:t>
                      </a:r>
                    </a:p>
                    <a:p>
                      <a:pPr marL="171450" indent="-171450" algn="ctr" rtl="0" fontAlgn="base">
                        <a:buFont typeface="Arial" panose="020B0604020202020204" pitchFamily="34" charset="0"/>
                        <a:buChar char="•"/>
                      </a:pPr>
                      <a:r>
                        <a:rPr lang="en-GB" sz="1100">
                          <a:latin typeface="Comic Sans MS" panose="030F0702030302020204" pitchFamily="66" charset="0"/>
                        </a:rPr>
                        <a:t>Make a pattern with printing.</a:t>
                      </a:r>
                    </a:p>
                    <a:p>
                      <a:pPr marL="171450" indent="-171450" algn="ctr" rtl="0" fontAlgn="base">
                        <a:buFont typeface="Arial" panose="020B0604020202020204" pitchFamily="34" charset="0"/>
                        <a:buChar char="•"/>
                      </a:pPr>
                      <a:r>
                        <a:rPr lang="en-GB" sz="1100">
                          <a:latin typeface="Comic Sans MS" panose="030F0702030302020204" pitchFamily="66" charset="0"/>
                        </a:rPr>
                        <a:t>Draw a person with arms and legs.</a:t>
                      </a:r>
                    </a:p>
                    <a:p>
                      <a:pPr marL="171450" indent="-171450" algn="ctr" rtl="0" fontAlgn="base">
                        <a:buFont typeface="Arial" panose="020B0604020202020204" pitchFamily="34" charset="0"/>
                        <a:buChar char="•"/>
                      </a:pPr>
                      <a:r>
                        <a:rPr lang="en-GB" sz="1100">
                          <a:latin typeface="Comic Sans MS" panose="030F0702030302020204" pitchFamily="66" charset="0"/>
                        </a:rPr>
                        <a:t>Join materials together to make a model. </a:t>
                      </a:r>
                    </a:p>
                    <a:p>
                      <a:pPr marL="171450" indent="-171450" algn="ctr" rtl="0" fontAlgn="base">
                        <a:buFont typeface="Arial" panose="020B0604020202020204" pitchFamily="34" charset="0"/>
                        <a:buChar char="•"/>
                      </a:pPr>
                      <a:r>
                        <a:rPr lang="en-GB" sz="1100">
                          <a:latin typeface="Comic Sans MS" panose="030F0702030302020204" pitchFamily="66" charset="0"/>
                        </a:rPr>
                        <a:t>Mix primary colours for a purpose and remember how to make secondary colours.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574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a:latin typeface="Amatic SC" panose="00000500000000000000" pitchFamily="2" charset="-79"/>
                          <a:cs typeface="Amatic SC" panose="00000500000000000000" pitchFamily="2" charset="-79"/>
                        </a:rPr>
                        <a:t>Construction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u="none" strike="noStrike" noProof="0">
                          <a:solidFill>
                            <a:srgbClr val="000000"/>
                          </a:solidFill>
                          <a:latin typeface="Amatic SC"/>
                        </a:rPr>
                        <a:t>2-Year-olds</a:t>
                      </a:r>
                      <a:endParaRPr lang="en-US" sz="1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a:solidFill>
                            <a:srgbClr val="000000"/>
                          </a:solidFill>
                          <a:effectLst/>
                          <a:latin typeface="Comic Sans MS" panose="030F0702030302020204" pitchFamily="66" charset="0"/>
                        </a:rPr>
                        <a:t>Build a tower of 5 bricks.</a:t>
                      </a:r>
                    </a:p>
                    <a:p>
                      <a:pPr marL="171450" lvl="0" indent="-171450" algn="ctr">
                        <a:buFont typeface="Arial"/>
                        <a:buChar char="•"/>
                      </a:pPr>
                      <a:r>
                        <a:rPr lang="en-GB" sz="1100" b="0" i="0">
                          <a:solidFill>
                            <a:srgbClr val="000000"/>
                          </a:solidFill>
                          <a:effectLst/>
                          <a:latin typeface="Comic Sans MS" panose="030F0702030302020204" pitchFamily="66" charset="0"/>
                        </a:rPr>
                        <a:t>Experiment with 2D and 3D shapes to make simple models.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Build a tower of 10 bricks.</a:t>
                      </a:r>
                    </a:p>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Explain the models I make with 2D and 3D shapes.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rtl="0" fontAlgn="base">
                        <a:buFont typeface="Arial" panose="020B0604020202020204" pitchFamily="34" charset="0"/>
                        <a:buChar char="•"/>
                      </a:pPr>
                      <a:r>
                        <a:rPr lang="en-GB" sz="1100">
                          <a:latin typeface="Comic Sans MS" panose="030F0702030302020204" pitchFamily="66" charset="0"/>
                        </a:rPr>
                        <a:t>Build a tower of irregular shapes and mixed material.</a:t>
                      </a:r>
                    </a:p>
                    <a:p>
                      <a:pPr marL="171450" indent="-171450" algn="ctr" rtl="0" fontAlgn="base">
                        <a:buFont typeface="Arial" panose="020B0604020202020204" pitchFamily="34" charset="0"/>
                        <a:buChar char="•"/>
                      </a:pPr>
                      <a:r>
                        <a:rPr lang="en-GB" sz="1100">
                          <a:latin typeface="Comic Sans MS" panose="030F0702030302020204" pitchFamily="66" charset="0"/>
                        </a:rPr>
                        <a:t>Join materials together such as Duplo and stickle brinks to make simple models. </a:t>
                      </a:r>
                    </a:p>
                    <a:p>
                      <a:pPr marL="171450" indent="-171450" algn="ctr" rtl="0" fontAlgn="base">
                        <a:buFont typeface="Arial" panose="020B0604020202020204" pitchFamily="34" charset="0"/>
                        <a:buChar char="•"/>
                      </a:pPr>
                      <a:r>
                        <a:rPr lang="en-GB" sz="1100">
                          <a:latin typeface="Comic Sans MS" panose="030F0702030302020204" pitchFamily="66" charset="0"/>
                        </a:rPr>
                        <a:t>Talk about the models I make.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128474312"/>
                  </a:ext>
                </a:extLst>
              </a:tr>
              <a:tr h="11866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a:latin typeface="Amatic SC" panose="00000500000000000000" pitchFamily="2" charset="-79"/>
                          <a:cs typeface="Amatic SC" panose="00000500000000000000" pitchFamily="2" charset="-79"/>
                        </a:rPr>
                        <a:t>Construction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u="none" strike="noStrike" noProof="0">
                          <a:solidFill>
                            <a:srgbClr val="000000"/>
                          </a:solidFill>
                          <a:latin typeface="Amatic SC"/>
                        </a:rPr>
                        <a:t>3-Year-olds</a:t>
                      </a:r>
                      <a:endParaRPr lang="en-US" sz="1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buFont typeface="Arial"/>
                        <a:buChar char="•"/>
                      </a:pPr>
                      <a:r>
                        <a:rPr lang="en-GB" sz="1100" b="0" i="0">
                          <a:solidFill>
                            <a:srgbClr val="000000"/>
                          </a:solidFill>
                          <a:effectLst/>
                          <a:latin typeface="Comic Sans MS" panose="030F0702030302020204" pitchFamily="66" charset="0"/>
                        </a:rPr>
                        <a:t>Create a whole train track.</a:t>
                      </a:r>
                    </a:p>
                    <a:p>
                      <a:pPr marL="171450" lvl="0" indent="-171450" algn="ctr">
                        <a:buFont typeface="Arial"/>
                        <a:buChar char="•"/>
                      </a:pPr>
                      <a:r>
                        <a:rPr lang="en-GB" sz="1100" b="0" i="0">
                          <a:solidFill>
                            <a:srgbClr val="000000"/>
                          </a:solidFill>
                          <a:effectLst/>
                          <a:latin typeface="Comic Sans MS" panose="030F0702030302020204" pitchFamily="66" charset="0"/>
                        </a:rPr>
                        <a:t>Stack materials of a small size.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Build a simple model using Lego.</a:t>
                      </a:r>
                    </a:p>
                    <a:p>
                      <a:pPr marL="171450" lvl="0" indent="-171450" algn="ctr">
                        <a:buFont typeface="Arial" panose="020B0604020202020204" pitchFamily="34" charset="0"/>
                        <a:buChar char="•"/>
                      </a:pPr>
                      <a:r>
                        <a:rPr lang="en-GB" sz="1100" b="0" i="0" u="none" strike="noStrike" noProof="0">
                          <a:solidFill>
                            <a:srgbClr val="000000"/>
                          </a:solidFill>
                          <a:latin typeface="Comic Sans MS" panose="030F0702030302020204" pitchFamily="66" charset="0"/>
                        </a:rPr>
                        <a:t>Use a variety of materials to build enclosures. </a:t>
                      </a:r>
                    </a:p>
                    <a:p>
                      <a:pPr marL="171450" lvl="0" indent="-171450" algn="ctr">
                        <a:buFont typeface="Arial" panose="020B0604020202020204" pitchFamily="34" charset="0"/>
                        <a:buChar char="•"/>
                      </a:pPr>
                      <a:endParaRPr lang="en-GB" sz="1100" b="0" i="0" u="none" strike="noStrike" noProof="0">
                        <a:solidFill>
                          <a:srgbClr val="000000"/>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rtl="0" fontAlgn="base">
                        <a:buFont typeface="Arial" panose="020B0604020202020204" pitchFamily="34" charset="0"/>
                        <a:buChar char="•"/>
                      </a:pPr>
                      <a:r>
                        <a:rPr lang="en-GB" sz="1100">
                          <a:latin typeface="Comic Sans MS" panose="030F0702030302020204" pitchFamily="66" charset="0"/>
                        </a:rPr>
                        <a:t>Draw a plan to construct a model. </a:t>
                      </a:r>
                    </a:p>
                    <a:p>
                      <a:pPr marL="171450" indent="-171450" algn="ctr" rtl="0" fontAlgn="base">
                        <a:buFont typeface="Arial" panose="020B0604020202020204" pitchFamily="34" charset="0"/>
                        <a:buChar char="•"/>
                      </a:pPr>
                      <a:r>
                        <a:rPr lang="en-GB" sz="1100">
                          <a:latin typeface="Comic Sans MS" panose="030F0702030302020204" pitchFamily="66" charset="0"/>
                        </a:rPr>
                        <a:t>Describe different textures and materials. </a:t>
                      </a:r>
                    </a:p>
                    <a:p>
                      <a:pPr marL="171450" indent="-171450" algn="ctr" rtl="0" fontAlgn="base">
                        <a:buFont typeface="Arial" panose="020B0604020202020204" pitchFamily="34" charset="0"/>
                        <a:buChar char="•"/>
                      </a:pPr>
                      <a:r>
                        <a:rPr lang="en-GB" sz="1100">
                          <a:latin typeface="Comic Sans MS" panose="030F0702030302020204" pitchFamily="66" charset="0"/>
                        </a:rPr>
                        <a:t>Describe and follow a plan to build models.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725622704"/>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1465" y="-13639"/>
            <a:ext cx="448283" cy="4482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0905405" y="5546313"/>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09509" y="136190"/>
            <a:ext cx="809440" cy="809440"/>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1964081" y="125561"/>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840553" y="121160"/>
            <a:ext cx="423530" cy="423530"/>
          </a:xfrm>
          <a:prstGeom prst="rect">
            <a:avLst/>
          </a:prstGeom>
        </p:spPr>
      </p:pic>
    </p:spTree>
    <p:extLst>
      <p:ext uri="{BB962C8B-B14F-4D97-AF65-F5344CB8AC3E}">
        <p14:creationId xmlns:p14="http://schemas.microsoft.com/office/powerpoint/2010/main" val="314782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9506926-9a21-4e30-a61d-a9cdb9bc2cd6">
      <Terms xmlns="http://schemas.microsoft.com/office/infopath/2007/PartnerControls"/>
    </lcf76f155ced4ddcb4097134ff3c332f>
    <TaxCatchAll xmlns="4781e0c1-0c59-4d5e-90c3-a125a83b1ea7" xsi:nil="true"/>
    <SharedWithUsers xmlns="4781e0c1-0c59-4d5e-90c3-a125a83b1ea7">
      <UserInfo>
        <DisplayName>Jo Thorn</DisplayName>
        <AccountId>507</AccountId>
        <AccountType/>
      </UserInfo>
      <UserInfo>
        <DisplayName>Sarah Starr</DisplayName>
        <AccountId>19</AccountId>
        <AccountType/>
      </UserInfo>
      <UserInfo>
        <DisplayName>Hannah Cunnane-Neilan</DisplayName>
        <AccountId>781</AccountId>
        <AccountType/>
      </UserInfo>
      <UserInfo>
        <DisplayName>Charlotte McConnell</DisplayName>
        <AccountId>784</AccountId>
        <AccountType/>
      </UserInfo>
      <UserInfo>
        <DisplayName>Jane Cooper</DisplayName>
        <AccountId>23</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BE9604C5554D4EAD786B14F047AF12" ma:contentTypeVersion="19" ma:contentTypeDescription="Create a new document." ma:contentTypeScope="" ma:versionID="1ad29e605ebc223f10b117d4f62e53bb">
  <xsd:schema xmlns:xsd="http://www.w3.org/2001/XMLSchema" xmlns:xs="http://www.w3.org/2001/XMLSchema" xmlns:p="http://schemas.microsoft.com/office/2006/metadata/properties" xmlns:ns2="79506926-9a21-4e30-a61d-a9cdb9bc2cd6" xmlns:ns3="4781e0c1-0c59-4d5e-90c3-a125a83b1ea7" targetNamespace="http://schemas.microsoft.com/office/2006/metadata/properties" ma:root="true" ma:fieldsID="964087876e904cc0e2393e2d36e2e2a3" ns2:_="" ns3:_="">
    <xsd:import namespace="79506926-9a21-4e30-a61d-a9cdb9bc2cd6"/>
    <xsd:import namespace="4781e0c1-0c59-4d5e-90c3-a125a83b1ea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506926-9a21-4e30-a61d-a9cdb9bc2c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81e0c1-0c59-4d5e-90c3-a125a83b1ea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952afe1-604d-4bd5-8dbd-df7909100909}" ma:internalName="TaxCatchAll" ma:showField="CatchAllData" ma:web="4781e0c1-0c59-4d5e-90c3-a125a83b1ea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532CBB-CB97-4B1F-A734-87D0C6F42533}">
  <ds:schemaRefs>
    <ds:schemaRef ds:uri="27b97ee6-3a55-42aa-b3e0-21d3ed1eb8b8"/>
    <ds:schemaRef ds:uri="4781e0c1-0c59-4d5e-90c3-a125a83b1ea7"/>
    <ds:schemaRef ds:uri="79506926-9a21-4e30-a61d-a9cdb9bc2cd6"/>
    <ds:schemaRef ds:uri="7ad123a1-c729-49a4-a02a-ff9371c4141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AC1EAF4-3C4B-4FC4-8988-03B4B1C5B959}">
  <ds:schemaRefs>
    <ds:schemaRef ds:uri="http://schemas.microsoft.com/sharepoint/v3/contenttype/forms"/>
  </ds:schemaRefs>
</ds:datastoreItem>
</file>

<file path=customXml/itemProps3.xml><?xml version="1.0" encoding="utf-8"?>
<ds:datastoreItem xmlns:ds="http://schemas.openxmlformats.org/officeDocument/2006/customXml" ds:itemID="{F7CCC811-6CDB-4FAF-869E-133BEDB5E5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506926-9a21-4e30-a61d-a9cdb9bc2cd6"/>
    <ds:schemaRef ds:uri="4781e0c1-0c59-4d5e-90c3-a125a83b1e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6246</Words>
  <Application>Microsoft Office PowerPoint</Application>
  <PresentationFormat>Widescreen</PresentationFormat>
  <Paragraphs>909</Paragraphs>
  <Slides>19</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Calibri Light</vt:lpstr>
      <vt:lpstr>Arial</vt:lpstr>
      <vt:lpstr>Comic Sans MS</vt:lpstr>
      <vt:lpstr>Aptos</vt:lpstr>
      <vt:lpstr>WordVisiCarriageReturn_MSFontService</vt:lpstr>
      <vt:lpstr>Calibri</vt:lpstr>
      <vt:lpstr>Adler</vt:lpstr>
      <vt:lpstr>Arial,Sans-Serif</vt:lpstr>
      <vt:lpstr>Amatic SC</vt:lpstr>
      <vt:lpstr>Segoe UI</vt:lpstr>
      <vt:lpstr>Office Theme</vt:lpstr>
      <vt:lpstr>PowerPoint Presentation</vt:lpstr>
      <vt:lpstr>PowerPoint Presentation</vt:lpstr>
      <vt:lpstr>PowerPoint Presentation</vt:lpstr>
      <vt:lpstr>What we learned during transition from our families</vt:lpstr>
      <vt:lpstr>What we learned during transition from our families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Charlotte McConnell</cp:lastModifiedBy>
  <cp:revision>42</cp:revision>
  <dcterms:created xsi:type="dcterms:W3CDTF">2021-06-03T07:59:39Z</dcterms:created>
  <dcterms:modified xsi:type="dcterms:W3CDTF">2026-05-26T17:04:25Z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0x010100BDBE9604C5554D4EAD786B14F047AF12</vt:lpwstr>
  </property>
  <property fmtid="{D5CDD505-2E9C-101B-9397-08002B2CF9AE}" pid="3" name="MediaServiceImageTags">
    <vt:lpwstr/>
  </property>
</Properties>
</file>